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323" r:id="rId2"/>
    <p:sldId id="324" r:id="rId3"/>
    <p:sldId id="339" r:id="rId4"/>
    <p:sldId id="325" r:id="rId5"/>
    <p:sldId id="342" r:id="rId6"/>
    <p:sldId id="374" r:id="rId7"/>
    <p:sldId id="343" r:id="rId8"/>
    <p:sldId id="344" r:id="rId9"/>
    <p:sldId id="372" r:id="rId10"/>
    <p:sldId id="341" r:id="rId11"/>
    <p:sldId id="326" r:id="rId12"/>
    <p:sldId id="327" r:id="rId13"/>
    <p:sldId id="328" r:id="rId14"/>
    <p:sldId id="329" r:id="rId15"/>
    <p:sldId id="373" r:id="rId16"/>
    <p:sldId id="370" r:id="rId17"/>
    <p:sldId id="349" r:id="rId18"/>
    <p:sldId id="348" r:id="rId19"/>
  </p:sldIdLst>
  <p:sldSz cx="9144000" cy="6858000" type="screen4x3"/>
  <p:notesSz cx="7102475" cy="10234613"/>
  <p:defaultTextStyle>
    <a:lvl1pPr>
      <a:defRPr>
        <a:latin typeface="Calibri"/>
        <a:ea typeface="Calibri"/>
        <a:cs typeface="Calibri"/>
        <a:sym typeface="Calibri"/>
      </a:defRPr>
    </a:lvl1pPr>
    <a:lvl2pPr indent="457200">
      <a:defRPr>
        <a:latin typeface="Calibri"/>
        <a:ea typeface="Calibri"/>
        <a:cs typeface="Calibri"/>
        <a:sym typeface="Calibri"/>
      </a:defRPr>
    </a:lvl2pPr>
    <a:lvl3pPr indent="914400">
      <a:defRPr>
        <a:latin typeface="Calibri"/>
        <a:ea typeface="Calibri"/>
        <a:cs typeface="Calibri"/>
        <a:sym typeface="Calibri"/>
      </a:defRPr>
    </a:lvl3pPr>
    <a:lvl4pPr indent="1371600">
      <a:defRPr>
        <a:latin typeface="Calibri"/>
        <a:ea typeface="Calibri"/>
        <a:cs typeface="Calibri"/>
        <a:sym typeface="Calibri"/>
      </a:defRPr>
    </a:lvl4pPr>
    <a:lvl5pPr indent="1828800">
      <a:defRPr>
        <a:latin typeface="Calibri"/>
        <a:ea typeface="Calibri"/>
        <a:cs typeface="Calibri"/>
        <a:sym typeface="Calibri"/>
      </a:defRPr>
    </a:lvl5pPr>
    <a:lvl6pPr indent="2286000">
      <a:defRPr>
        <a:latin typeface="Calibri"/>
        <a:ea typeface="Calibri"/>
        <a:cs typeface="Calibri"/>
        <a:sym typeface="Calibri"/>
      </a:defRPr>
    </a:lvl6pPr>
    <a:lvl7pPr indent="2743200">
      <a:defRPr>
        <a:latin typeface="Calibri"/>
        <a:ea typeface="Calibri"/>
        <a:cs typeface="Calibri"/>
        <a:sym typeface="Calibri"/>
      </a:defRPr>
    </a:lvl7pPr>
    <a:lvl8pPr indent="3200400">
      <a:defRPr>
        <a:latin typeface="Calibri"/>
        <a:ea typeface="Calibri"/>
        <a:cs typeface="Calibri"/>
        <a:sym typeface="Calibri"/>
      </a:defRPr>
    </a:lvl8pPr>
    <a:lvl9pPr indent="3657600">
      <a:defRPr>
        <a:latin typeface="Calibri"/>
        <a:ea typeface="Calibri"/>
        <a:cs typeface="Calibri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2684" autoAdjust="0"/>
    <p:restoredTop sz="94713" autoAdjust="0"/>
  </p:normalViewPr>
  <p:slideViewPr>
    <p:cSldViewPr>
      <p:cViewPr>
        <p:scale>
          <a:sx n="75" d="100"/>
          <a:sy n="75" d="100"/>
        </p:scale>
        <p:origin x="-744" y="-6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</p:spPr>
        <p:txBody>
          <a:bodyPr lIns="99066" tIns="49533" rIns="99066" bIns="49533"/>
          <a:lstStyle/>
          <a:p>
            <a:pPr lvl="0"/>
            <a:endParaRPr/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946997" y="4861441"/>
            <a:ext cx="5208482" cy="4605576"/>
          </a:xfrm>
          <a:prstGeom prst="rect">
            <a:avLst/>
          </a:prstGeom>
        </p:spPr>
        <p:txBody>
          <a:bodyPr lIns="99066" tIns="49533" rIns="99066" bIns="49533"/>
          <a:lstStyle/>
          <a:p>
            <a:pPr lvl="0"/>
            <a:endParaRPr/>
          </a:p>
        </p:txBody>
      </p:sp>
    </p:spTree>
    <p:extLst>
      <p:ext uri="{BB962C8B-B14F-4D97-AF65-F5344CB8AC3E}">
        <p14:creationId xmlns="" xmlns:p14="http://schemas.microsoft.com/office/powerpoint/2010/main" val="338555342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Образец подзаголовка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Образец текста</a:t>
            </a:r>
          </a:p>
          <a:p>
            <a:pPr lvl="1">
              <a:defRPr sz="1800"/>
            </a:pPr>
            <a:r>
              <a:rPr sz="3200"/>
              <a:t>Второй уровень</a:t>
            </a:r>
          </a:p>
          <a:p>
            <a:pPr lvl="2">
              <a:defRPr sz="1800"/>
            </a:pPr>
            <a:r>
              <a:rPr sz="3200"/>
              <a:t>Третий уровень</a:t>
            </a:r>
          </a:p>
          <a:p>
            <a:pPr lvl="3">
              <a:defRPr sz="1800"/>
            </a:pPr>
            <a:r>
              <a:rPr sz="3200"/>
              <a:t>Четвертый уровень</a:t>
            </a:r>
          </a:p>
          <a:p>
            <a:pPr lvl="4">
              <a:defRPr sz="1800"/>
            </a:pPr>
            <a:r>
              <a:rPr sz="3200"/>
              <a:t>Пятый уровень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Образец текста</a:t>
            </a:r>
          </a:p>
          <a:p>
            <a:pPr lvl="1">
              <a:defRPr sz="1800"/>
            </a:pPr>
            <a:r>
              <a:rPr sz="3200"/>
              <a:t>Второй уровень</a:t>
            </a:r>
          </a:p>
          <a:p>
            <a:pPr lvl="2">
              <a:defRPr sz="1800"/>
            </a:pPr>
            <a:r>
              <a:rPr sz="3200"/>
              <a:t>Третий уровень</a:t>
            </a:r>
          </a:p>
          <a:p>
            <a:pPr lvl="3">
              <a:defRPr sz="1800"/>
            </a:pPr>
            <a:r>
              <a:rPr sz="3200"/>
              <a:t>Четвертый уровень</a:t>
            </a:r>
          </a:p>
          <a:p>
            <a:pPr lvl="4">
              <a:defRPr sz="1800"/>
            </a:pPr>
            <a:r>
              <a:rPr sz="3200"/>
              <a:t>Пятый уровень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Образец текста</a:t>
            </a:r>
          </a:p>
          <a:p>
            <a:pPr lvl="1">
              <a:defRPr sz="1800"/>
            </a:pPr>
            <a:r>
              <a:rPr sz="3200"/>
              <a:t>Второй уровень</a:t>
            </a:r>
          </a:p>
          <a:p>
            <a:pPr lvl="2">
              <a:defRPr sz="1800"/>
            </a:pPr>
            <a:r>
              <a:rPr sz="3200"/>
              <a:t>Третий уровень</a:t>
            </a:r>
          </a:p>
          <a:p>
            <a:pPr lvl="3">
              <a:defRPr sz="1800"/>
            </a:pPr>
            <a:r>
              <a:rPr sz="3200"/>
              <a:t>Четвертый уровень</a:t>
            </a:r>
          </a:p>
          <a:p>
            <a:pPr lvl="4">
              <a:defRPr sz="1800"/>
            </a:pPr>
            <a:r>
              <a:rPr sz="3200"/>
              <a:t>Пятый уровень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sz="1800" b="0" cap="none"/>
            </a:pPr>
            <a:r>
              <a:rPr sz="4000" b="1" cap="all"/>
              <a:t>Образец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Образец текста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</a:lstStyle>
          <a:p>
            <a:pPr lvl="0">
              <a:defRPr sz="1800" b="0"/>
            </a:pPr>
            <a:r>
              <a:rPr sz="2400" b="1"/>
              <a:t>Образец текста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Образец заголовка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Образец текста</a:t>
            </a:r>
          </a:p>
          <a:p>
            <a:pPr lvl="1">
              <a:defRPr sz="1800"/>
            </a:pPr>
            <a:r>
              <a:rPr sz="3200"/>
              <a:t>Второй уровень</a:t>
            </a:r>
          </a:p>
          <a:p>
            <a:pPr lvl="2">
              <a:defRPr sz="1800"/>
            </a:pPr>
            <a:r>
              <a:rPr sz="3200"/>
              <a:t>Третий уровень</a:t>
            </a:r>
          </a:p>
          <a:p>
            <a:pPr lvl="3">
              <a:defRPr sz="1800"/>
            </a:pPr>
            <a:r>
              <a:rPr sz="3200"/>
              <a:t>Четвертый уровень</a:t>
            </a:r>
          </a:p>
          <a:p>
            <a:pPr lvl="4">
              <a:defRPr sz="1800"/>
            </a:pPr>
            <a:r>
              <a:rPr sz="3200"/>
              <a:t>Пятый уровень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Образец заголовка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</a:lstStyle>
          <a:p>
            <a:pPr lvl="0">
              <a:defRPr sz="1800"/>
            </a:pPr>
            <a:r>
              <a:rPr sz="1400"/>
              <a:t>Образец текста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3200"/>
              <a:t>Образец текста</a:t>
            </a:r>
          </a:p>
          <a:p>
            <a:pPr lvl="1">
              <a:defRPr sz="1800"/>
            </a:pPr>
            <a:r>
              <a:rPr sz="3200"/>
              <a:t>Второй уровень</a:t>
            </a:r>
          </a:p>
          <a:p>
            <a:pPr lvl="2">
              <a:defRPr sz="1800"/>
            </a:pPr>
            <a:r>
              <a:rPr sz="3200"/>
              <a:t>Третий уровень</a:t>
            </a:r>
          </a:p>
          <a:p>
            <a:pPr lvl="3">
              <a:defRPr sz="1800"/>
            </a:pPr>
            <a:r>
              <a:rPr sz="3200"/>
              <a:t>Четвертый уровень</a:t>
            </a:r>
          </a:p>
          <a:p>
            <a:pPr lvl="4">
              <a:defRPr sz="1800"/>
            </a:pPr>
            <a:r>
              <a:rPr sz="3200"/>
              <a:t>Пятый уровень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ctr">
        <a:defRPr sz="4400">
          <a:latin typeface="Calibri"/>
          <a:ea typeface="Calibri"/>
          <a:cs typeface="Calibri"/>
          <a:sym typeface="Calibri"/>
        </a:defRPr>
      </a:lvl1pPr>
      <a:lvl2pPr algn="ctr">
        <a:defRPr sz="4400">
          <a:latin typeface="Calibri"/>
          <a:ea typeface="Calibri"/>
          <a:cs typeface="Calibri"/>
          <a:sym typeface="Calibri"/>
        </a:defRPr>
      </a:lvl2pPr>
      <a:lvl3pPr algn="ctr">
        <a:defRPr sz="4400">
          <a:latin typeface="Calibri"/>
          <a:ea typeface="Calibri"/>
          <a:cs typeface="Calibri"/>
          <a:sym typeface="Calibri"/>
        </a:defRPr>
      </a:lvl3pPr>
      <a:lvl4pPr algn="ctr">
        <a:defRPr sz="4400">
          <a:latin typeface="Calibri"/>
          <a:ea typeface="Calibri"/>
          <a:cs typeface="Calibri"/>
          <a:sym typeface="Calibri"/>
        </a:defRPr>
      </a:lvl4pPr>
      <a:lvl5pPr algn="ctr">
        <a:defRPr sz="4400">
          <a:latin typeface="Calibri"/>
          <a:ea typeface="Calibri"/>
          <a:cs typeface="Calibri"/>
          <a:sym typeface="Calibri"/>
        </a:defRPr>
      </a:lvl5pPr>
      <a:lvl6pPr algn="ctr">
        <a:defRPr sz="4400">
          <a:latin typeface="Calibri"/>
          <a:ea typeface="Calibri"/>
          <a:cs typeface="Calibri"/>
          <a:sym typeface="Calibri"/>
        </a:defRPr>
      </a:lvl6pPr>
      <a:lvl7pPr algn="ctr">
        <a:defRPr sz="4400">
          <a:latin typeface="Calibri"/>
          <a:ea typeface="Calibri"/>
          <a:cs typeface="Calibri"/>
          <a:sym typeface="Calibri"/>
        </a:defRPr>
      </a:lvl7pPr>
      <a:lvl8pPr algn="ctr">
        <a:defRPr sz="4400">
          <a:latin typeface="Calibri"/>
          <a:ea typeface="Calibri"/>
          <a:cs typeface="Calibri"/>
          <a:sym typeface="Calibri"/>
        </a:defRPr>
      </a:lvl8pPr>
      <a:lvl9pPr algn="ctr"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342900" indent="-3429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1pPr>
      <a:lvl2pPr marL="783771" indent="-326571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2pPr>
      <a:lvl3pPr marL="1219200" indent="-3048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3pPr>
      <a:lvl4pPr marL="1737360" indent="-365760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4pPr>
      <a:lvl5pPr marL="2194560" indent="-365760">
        <a:spcBef>
          <a:spcPts val="700"/>
        </a:spcBef>
        <a:buSzPct val="100000"/>
        <a:buFont typeface="Arial"/>
        <a:buChar char="»"/>
        <a:defRPr sz="3200">
          <a:latin typeface="Calibri"/>
          <a:ea typeface="Calibri"/>
          <a:cs typeface="Calibri"/>
          <a:sym typeface="Calibri"/>
        </a:defRPr>
      </a:lvl5pPr>
      <a:lvl6pPr marL="2651760" indent="-36576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6pPr>
      <a:lvl7pPr marL="3108960" indent="-36576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7pPr>
      <a:lvl8pPr marL="3566159" indent="-365759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8pPr>
      <a:lvl9pPr marL="4023359" indent="-365759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21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252536" y="-171401"/>
            <a:ext cx="9577065" cy="724057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hape 187"/>
          <p:cNvSpPr/>
          <p:nvPr/>
        </p:nvSpPr>
        <p:spPr>
          <a:xfrm>
            <a:off x="-252536" y="-243408"/>
            <a:ext cx="9577066" cy="720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88" name="Shape 188"/>
          <p:cNvSpPr/>
          <p:nvPr/>
        </p:nvSpPr>
        <p:spPr>
          <a:xfrm>
            <a:off x="-180528" y="1052735"/>
            <a:ext cx="4536504" cy="58052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189" name="image3.jpg" descr="ООО  Промет_сейфобщ_верх1_р"/>
          <p:cNvPicPr/>
          <p:nvPr/>
        </p:nvPicPr>
        <p:blipFill>
          <a:blip r:embed="rId3" cstate="print">
            <a:extLst/>
          </a:blip>
          <a:srcRect l="80679"/>
          <a:stretch>
            <a:fillRect/>
          </a:stretch>
        </p:blipFill>
        <p:spPr>
          <a:xfrm>
            <a:off x="2915816" y="1340767"/>
            <a:ext cx="1129266" cy="478466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hape 190"/>
          <p:cNvSpPr/>
          <p:nvPr/>
        </p:nvSpPr>
        <p:spPr>
          <a:xfrm>
            <a:off x="284931" y="2549855"/>
            <a:ext cx="3528393" cy="3226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sz="2000" b="1" dirty="0">
                <a:solidFill>
                  <a:schemeClr val="tx1"/>
                </a:solidFill>
                <a:latin typeface="Book Antiqua" panose="02040602050305030304" pitchFamily="18" charset="0"/>
              </a:rPr>
              <a:t>АВТОМАТИЧЕСКИЕ </a:t>
            </a:r>
          </a:p>
          <a:p>
            <a:pPr lvl="0" algn="ctr">
              <a:spcBef>
                <a:spcPts val="600"/>
              </a:spcBef>
            </a:pPr>
            <a:r>
              <a:rPr sz="2000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КЛЮЧНИЦ</a:t>
            </a:r>
            <a:r>
              <a:rPr lang="ru-RU" sz="2000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Ы</a:t>
            </a:r>
          </a:p>
          <a:p>
            <a:pPr lvl="0" algn="l">
              <a:spcBef>
                <a:spcPts val="600"/>
              </a:spcBef>
            </a:pPr>
            <a:r>
              <a:rPr lang="ru-RU" sz="1600" b="1" dirty="0" smtClean="0">
                <a:solidFill>
                  <a:srgbClr val="558ED5"/>
                </a:solidFill>
                <a:latin typeface="Book Antiqua" panose="02040602050305030304" pitchFamily="18" charset="0"/>
              </a:rPr>
              <a:t>Серии </a:t>
            </a:r>
            <a:r>
              <a:rPr lang="en-US" sz="1600" b="1" dirty="0" smtClean="0">
                <a:solidFill>
                  <a:srgbClr val="558ED5"/>
                </a:solidFill>
                <a:latin typeface="Book Antiqua" panose="02040602050305030304" pitchFamily="18" charset="0"/>
              </a:rPr>
              <a:t>KMS</a:t>
            </a:r>
          </a:p>
          <a:p>
            <a:pPr lvl="0" algn="l">
              <a:spcBef>
                <a:spcPts val="600"/>
              </a:spcBef>
            </a:pPr>
            <a:endParaRPr lang="ru-RU" sz="2000" b="1" dirty="0" smtClean="0">
              <a:solidFill>
                <a:srgbClr val="808080"/>
              </a:solidFill>
              <a:latin typeface="Book Antiqua" panose="02040602050305030304" pitchFamily="18" charset="0"/>
            </a:endParaRPr>
          </a:p>
          <a:p>
            <a:pPr lvl="0" algn="ctr">
              <a:spcBef>
                <a:spcPts val="60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С ТЕРМИНАЛОМ </a:t>
            </a:r>
          </a:p>
          <a:p>
            <a:pPr lvl="0" algn="ctr">
              <a:spcBef>
                <a:spcPts val="600"/>
              </a:spcBef>
            </a:pPr>
            <a:r>
              <a:rPr lang="en-US" sz="2000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VIRDI</a:t>
            </a:r>
            <a:endParaRPr lang="ru-RU" sz="20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lvl="0">
              <a:spcBef>
                <a:spcPts val="400"/>
              </a:spcBef>
            </a:pPr>
            <a:endParaRPr sz="2000" dirty="0">
              <a:solidFill>
                <a:srgbClr val="808080"/>
              </a:solidFill>
            </a:endParaRPr>
          </a:p>
          <a:p>
            <a:pPr marL="342900" lvl="0" indent="-342900">
              <a:spcBef>
                <a:spcPts val="400"/>
              </a:spcBef>
            </a:pPr>
            <a:endParaRPr sz="3200" dirty="0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3400425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275856" y="620688"/>
            <a:ext cx="5904656" cy="55446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7524328" cy="1196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5949280"/>
            <a:ext cx="9144000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ООО  Промет_сейфобщ_верх1_р"/>
          <p:cNvPicPr/>
          <p:nvPr/>
        </p:nvPicPr>
        <p:blipFill>
          <a:blip r:embed="rId3" cstate="print"/>
          <a:srcRect l="80679"/>
          <a:stretch>
            <a:fillRect/>
          </a:stretch>
        </p:blipFill>
        <p:spPr bwMode="auto">
          <a:xfrm>
            <a:off x="7668344" y="6165304"/>
            <a:ext cx="1129266" cy="47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Platshållare för text 12"/>
          <p:cNvSpPr txBox="1">
            <a:spLocks/>
          </p:cNvSpPr>
          <p:nvPr/>
        </p:nvSpPr>
        <p:spPr>
          <a:xfrm>
            <a:off x="3347864" y="1340768"/>
            <a:ext cx="5616624" cy="4608512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Сенсорный дисплей</a:t>
            </a: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ru-RU" sz="15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anose="02040602050305030304" pitchFamily="18" charset="0"/>
                <a:cs typeface="Arial" pitchFamily="34" charset="0"/>
              </a:rPr>
              <a:t> </a:t>
            </a:r>
            <a:r>
              <a:rPr lang="ru-RU" sz="1500" kern="1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База данных до 200.000 пользователей</a:t>
            </a: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500" kern="1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Хранение до 1.000.000 сообщений истории</a:t>
            </a: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500" kern="1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Возможность соединяться с сервером по протоколу </a:t>
            </a:r>
            <a:r>
              <a:rPr lang="en-US" sz="1500" kern="1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TCP-IP</a:t>
            </a:r>
            <a:endPara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  <a:cs typeface="Arial" pitchFamily="34" charset="0"/>
            </a:endParaRP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500" kern="1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Наличие </a:t>
            </a:r>
            <a:r>
              <a:rPr lang="en-US" sz="1500" kern="1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USB</a:t>
            </a:r>
            <a:r>
              <a:rPr lang="ru-RU" sz="1500" kern="1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</a:t>
            </a:r>
            <a:r>
              <a:rPr lang="en-US" sz="1500" kern="1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– </a:t>
            </a:r>
            <a:r>
              <a:rPr lang="ru-RU" sz="1500" kern="1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порта и возможность настройки </a:t>
            </a:r>
            <a:r>
              <a:rPr lang="en-US" sz="1500" kern="1200" dirty="0" err="1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Wiegand</a:t>
            </a:r>
            <a:r>
              <a:rPr lang="en-US" sz="1500" kern="1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-</a:t>
            </a:r>
            <a:r>
              <a:rPr lang="ru-RU" sz="1500" kern="1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соединения</a:t>
            </a: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ru-RU" sz="15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anose="02040602050305030304" pitchFamily="18" charset="0"/>
                <a:cs typeface="Arial" pitchFamily="34" charset="0"/>
              </a:rPr>
              <a:t> Поддержка </a:t>
            </a:r>
            <a:r>
              <a:rPr kumimoji="0" lang="en-US" sz="15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anose="02040602050305030304" pitchFamily="18" charset="0"/>
                <a:cs typeface="Arial" pitchFamily="34" charset="0"/>
              </a:rPr>
              <a:t>VoIP</a:t>
            </a:r>
            <a:endParaRPr kumimoji="0" lang="ru-RU" sz="150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ok Antiqua" panose="02040602050305030304" pitchFamily="18" charset="0"/>
              <a:cs typeface="Arial" pitchFamily="34" charset="0"/>
            </a:endParaRP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500" kern="1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Фронтальная фотокамера</a:t>
            </a:r>
            <a:endParaRPr kumimoji="0" lang="en-US" sz="150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ok Antiqua" panose="02040602050305030304" pitchFamily="18" charset="0"/>
              <a:cs typeface="Arial" pitchFamily="34" charset="0"/>
            </a:endParaRP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500" kern="1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Возможность работать как автономно, так и с ПО: </a:t>
            </a:r>
            <a:r>
              <a:rPr lang="en-US" sz="1500" kern="1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UNIS</a:t>
            </a:r>
            <a:endPara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  <a:cs typeface="Arial" pitchFamily="34" charset="0"/>
            </a:endParaRP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ru-RU" sz="15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anose="02040602050305030304" pitchFamily="18" charset="0"/>
                <a:cs typeface="Arial" pitchFamily="34" charset="0"/>
              </a:rPr>
              <a:t> Возможность легко и быстро выгрузить по </a:t>
            </a:r>
            <a:r>
              <a:rPr kumimoji="0" lang="en-US" sz="15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anose="02040602050305030304" pitchFamily="18" charset="0"/>
                <a:cs typeface="Arial" pitchFamily="34" charset="0"/>
              </a:rPr>
              <a:t>USB</a:t>
            </a:r>
            <a:r>
              <a:rPr kumimoji="0" lang="ru-RU" sz="15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anose="02040602050305030304" pitchFamily="18" charset="0"/>
                <a:cs typeface="Arial" pitchFamily="34" charset="0"/>
              </a:rPr>
              <a:t>-соединению</a:t>
            </a:r>
            <a:r>
              <a:rPr kumimoji="0" lang="ru-RU" sz="15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anose="02040602050305030304" pitchFamily="18" charset="0"/>
                <a:cs typeface="Arial" pitchFamily="34" charset="0"/>
              </a:rPr>
              <a:t> на съемный носитель историю и события с терминала.</a:t>
            </a:r>
            <a:endParaRPr lang="ru-RU" sz="1500" kern="1200" dirty="0">
              <a:solidFill>
                <a:schemeClr val="bg1"/>
              </a:solidFill>
              <a:latin typeface="Book Antiqua" panose="02040602050305030304" pitchFamily="18" charset="0"/>
              <a:cs typeface="Arial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500" kern="1200" dirty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</a:t>
            </a:r>
            <a:r>
              <a:rPr lang="ru-RU" sz="1500" kern="1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Вся </a:t>
            </a:r>
            <a:r>
              <a:rPr lang="ru-RU" sz="1500" kern="1200" dirty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б</a:t>
            </a:r>
            <a:r>
              <a:rPr lang="ru-RU" sz="1500" kern="1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аза </a:t>
            </a:r>
            <a:r>
              <a:rPr lang="ru-RU" sz="1500" kern="1200" dirty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данных </a:t>
            </a:r>
            <a:r>
              <a:rPr lang="ru-RU" sz="1500" kern="1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на </a:t>
            </a:r>
            <a:r>
              <a:rPr lang="ru-RU" sz="1500" kern="1200" dirty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сервере, дублируется на терминале.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500" kern="1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Редактирование имен </a:t>
            </a:r>
            <a:r>
              <a:rPr lang="ru-RU" sz="1500" kern="1200" dirty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ключей и пользователей </a:t>
            </a:r>
            <a:r>
              <a:rPr lang="ru-RU" sz="1500" kern="1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в </a:t>
            </a:r>
            <a:r>
              <a:rPr lang="ru-RU" sz="1500" kern="1200" dirty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терминале</a:t>
            </a:r>
            <a:r>
              <a:rPr lang="ru-RU" sz="1500" kern="1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.</a:t>
            </a:r>
            <a:endPara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v-SE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Platshållare för text 12"/>
          <p:cNvSpPr txBox="1">
            <a:spLocks/>
          </p:cNvSpPr>
          <p:nvPr/>
        </p:nvSpPr>
        <p:spPr>
          <a:xfrm>
            <a:off x="1835696" y="548680"/>
            <a:ext cx="5688632" cy="648072"/>
          </a:xfrm>
          <a:prstGeom prst="rect">
            <a:avLst/>
          </a:prstGeom>
        </p:spPr>
        <p:txBody>
          <a:bodyPr/>
          <a:lstStyle/>
          <a:p>
            <a:pPr lvl="0" algn="r">
              <a:spcBef>
                <a:spcPct val="20000"/>
              </a:spcBef>
              <a:defRPr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  <a:cs typeface="Arial" pitchFamily="34" charset="0"/>
              </a:rPr>
              <a:t>Характеристики терминала </a:t>
            </a:r>
            <a:r>
              <a:rPr lang="en-US" sz="2000" b="1" dirty="0" err="1" smtClean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  <a:cs typeface="Arial" pitchFamily="34" charset="0"/>
              </a:rPr>
              <a:t>Virdi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  <a:cs typeface="Arial" pitchFamily="34" charset="0"/>
              </a:rPr>
              <a:t> AC-1100</a:t>
            </a:r>
            <a:endParaRPr lang="ru-RU" sz="2000" b="1" dirty="0" smtClean="0">
              <a:solidFill>
                <a:schemeClr val="bg1">
                  <a:lumMod val="50000"/>
                </a:schemeClr>
              </a:solidFill>
              <a:latin typeface="Book Antiqua" panose="02040602050305030304" pitchFamily="18" charset="0"/>
              <a:cs typeface="Arial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v-SE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196751"/>
            <a:ext cx="5513733" cy="474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2" name="Shape 202"/>
          <p:cNvSpPr/>
          <p:nvPr/>
        </p:nvSpPr>
        <p:spPr>
          <a:xfrm>
            <a:off x="-1" y="692695"/>
            <a:ext cx="4139953" cy="5544618"/>
          </a:xfrm>
          <a:prstGeom prst="rect">
            <a:avLst/>
          </a:prstGeom>
          <a:solidFill>
            <a:srgbClr val="25406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3" name="Shape 203"/>
          <p:cNvSpPr/>
          <p:nvPr/>
        </p:nvSpPr>
        <p:spPr>
          <a:xfrm>
            <a:off x="1691679" y="0"/>
            <a:ext cx="7452321" cy="11967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-1" y="5949279"/>
            <a:ext cx="9144001" cy="10081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5" name="image3.jpg" descr="ООО  Промет_сейфобщ_верх1_р"/>
          <p:cNvPicPr/>
          <p:nvPr/>
        </p:nvPicPr>
        <p:blipFill>
          <a:blip r:embed="rId3" cstate="print">
            <a:extLst/>
          </a:blip>
          <a:srcRect l="80679"/>
          <a:stretch>
            <a:fillRect/>
          </a:stretch>
        </p:blipFill>
        <p:spPr>
          <a:xfrm>
            <a:off x="7668344" y="6165303"/>
            <a:ext cx="1129267" cy="478466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hape 206"/>
          <p:cNvSpPr/>
          <p:nvPr/>
        </p:nvSpPr>
        <p:spPr>
          <a:xfrm>
            <a:off x="179511" y="1836350"/>
            <a:ext cx="3672409" cy="3785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l">
              <a:spcBef>
                <a:spcPts val="300"/>
              </a:spcBef>
              <a:buFont typeface="Arial" pitchFamily="34" charset="0"/>
              <a:buChar char="•"/>
            </a:pP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бизнес-центры</a:t>
            </a:r>
            <a:endParaRPr lang="ru-RU" sz="1500" dirty="0" smtClean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pPr lvl="0" algn="l">
              <a:spcBef>
                <a:spcPts val="300"/>
              </a:spcBef>
              <a:buFont typeface="Arial" pitchFamily="34" charset="0"/>
              <a:buChar char="•"/>
            </a:pPr>
            <a:r>
              <a:rPr lang="ru-RU"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торговые </a:t>
            </a: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центры</a:t>
            </a:r>
          </a:p>
          <a:p>
            <a:pPr lvl="0" algn="l">
              <a:spcBef>
                <a:spcPts val="300"/>
              </a:spcBef>
            </a:pPr>
            <a:endParaRPr sz="1500" dirty="0" smtClean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pPr lvl="0" algn="l">
              <a:spcBef>
                <a:spcPts val="300"/>
              </a:spcBef>
              <a:buFont typeface="Arial" pitchFamily="34" charset="0"/>
              <a:buChar char="•"/>
            </a:pP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производственные</a:t>
            </a:r>
            <a:r>
              <a:rPr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комплексы</a:t>
            </a:r>
            <a:endParaRPr sz="1500" dirty="0" smtClean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pPr lvl="0" algn="l">
              <a:spcBef>
                <a:spcPts val="300"/>
              </a:spcBef>
              <a:buFont typeface="Arial" pitchFamily="34" charset="0"/>
              <a:buChar char="•"/>
            </a:pP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кредитные организации</a:t>
            </a:r>
          </a:p>
          <a:p>
            <a:pPr lvl="0" algn="l">
              <a:spcBef>
                <a:spcPts val="300"/>
              </a:spcBef>
            </a:pPr>
            <a:endParaRPr sz="1500" dirty="0" smtClean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pPr lvl="0" algn="l">
              <a:spcBef>
                <a:spcPts val="300"/>
              </a:spcBef>
              <a:buFont typeface="Arial" pitchFamily="34" charset="0"/>
              <a:buChar char="•"/>
            </a:pP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выставочные</a:t>
            </a:r>
            <a:r>
              <a:rPr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комплексы</a:t>
            </a:r>
            <a:r>
              <a:rPr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и 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музеи</a:t>
            </a:r>
            <a:endParaRPr lang="ru-RU" sz="1500" dirty="0" smtClean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pPr lvl="0" algn="l">
              <a:spcBef>
                <a:spcPts val="300"/>
              </a:spcBef>
              <a:buFont typeface="Arial" pitchFamily="34" charset="0"/>
              <a:buChar char="•"/>
            </a:pPr>
            <a:r>
              <a:rPr lang="ru-RU"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игровая индустрия и </a:t>
            </a: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казино</a:t>
            </a:r>
          </a:p>
          <a:p>
            <a:pPr lvl="0" algn="l">
              <a:spcBef>
                <a:spcPts val="300"/>
              </a:spcBef>
            </a:pPr>
            <a:endParaRPr lang="ru-RU" sz="1500" dirty="0" smtClean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pPr lvl="0" algn="l">
              <a:spcBef>
                <a:spcPts val="300"/>
              </a:spcBef>
              <a:buFont typeface="Arial" pitchFamily="34" charset="0"/>
              <a:buChar char="•"/>
            </a:pPr>
            <a:r>
              <a:rPr lang="ru-RU"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Бизнес, ритейл, </a:t>
            </a:r>
            <a:r>
              <a:rPr lang="ru-RU" sz="1500" dirty="0">
                <a:solidFill>
                  <a:srgbClr val="FFFFFF"/>
                </a:solidFill>
                <a:latin typeface="Book Antiqua" panose="02040602050305030304" pitchFamily="18" charset="0"/>
              </a:rPr>
              <a:t>логистические комплексы </a:t>
            </a:r>
          </a:p>
          <a:p>
            <a:pPr lvl="0" algn="l">
              <a:spcBef>
                <a:spcPts val="300"/>
              </a:spcBef>
            </a:pP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   </a:t>
            </a:r>
            <a:endParaRPr sz="1500" dirty="0" smtClean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pPr lvl="0" algn="l">
              <a:spcBef>
                <a:spcPts val="300"/>
              </a:spcBef>
              <a:buFont typeface="Arial" pitchFamily="34" charset="0"/>
              <a:buChar char="•"/>
            </a:pP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объекты</a:t>
            </a:r>
            <a:r>
              <a:rPr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здравоохранения</a:t>
            </a:r>
            <a:endParaRPr sz="1500" dirty="0" smtClean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pPr lvl="0" algn="l">
              <a:spcBef>
                <a:spcPts val="300"/>
              </a:spcBef>
              <a:buFont typeface="Arial" pitchFamily="34" charset="0"/>
              <a:buChar char="•"/>
            </a:pP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спортивные</a:t>
            </a:r>
            <a:r>
              <a:rPr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сооружения</a:t>
            </a:r>
            <a:endParaRPr sz="1500" dirty="0" smtClean="0">
              <a:solidFill>
                <a:srgbClr val="FFFFFF"/>
              </a:solidFill>
              <a:latin typeface="Book Antiqua" panose="02040602050305030304" pitchFamily="18" charset="0"/>
            </a:endParaRPr>
          </a:p>
        </p:txBody>
      </p:sp>
      <p:sp>
        <p:nvSpPr>
          <p:cNvPr id="207" name="Shape 207"/>
          <p:cNvSpPr/>
          <p:nvPr/>
        </p:nvSpPr>
        <p:spPr>
          <a:xfrm>
            <a:off x="1835696" y="548679"/>
            <a:ext cx="5652121" cy="1318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spcBef>
                <a:spcPts val="400"/>
              </a:spcBef>
            </a:pPr>
            <a:r>
              <a:rPr sz="2000" b="1" dirty="0" err="1">
                <a:solidFill>
                  <a:srgbClr val="808080"/>
                </a:solidFill>
                <a:latin typeface="Book Antiqua" panose="02040602050305030304" pitchFamily="18" charset="0"/>
              </a:rPr>
              <a:t>Область</a:t>
            </a:r>
            <a:r>
              <a:rPr sz="2000" b="1" dirty="0">
                <a:solidFill>
                  <a:srgbClr val="808080"/>
                </a:solidFill>
                <a:latin typeface="Book Antiqua" panose="02040602050305030304" pitchFamily="18" charset="0"/>
              </a:rPr>
              <a:t> </a:t>
            </a:r>
            <a:r>
              <a:rPr sz="2000" b="1" dirty="0" err="1">
                <a:solidFill>
                  <a:srgbClr val="808080"/>
                </a:solidFill>
                <a:latin typeface="Book Antiqua" panose="02040602050305030304" pitchFamily="18" charset="0"/>
              </a:rPr>
              <a:t>применения</a:t>
            </a:r>
            <a:r>
              <a:rPr sz="2000" b="1" dirty="0">
                <a:solidFill>
                  <a:srgbClr val="808080"/>
                </a:solidFill>
                <a:latin typeface="Book Antiqua" panose="02040602050305030304" pitchFamily="18" charset="0"/>
              </a:rPr>
              <a:t> KMS</a:t>
            </a:r>
            <a:endParaRPr sz="1200" b="1" dirty="0">
              <a:solidFill>
                <a:srgbClr val="808080"/>
              </a:solidFill>
              <a:latin typeface="Book Antiqua" panose="02040602050305030304" pitchFamily="18" charset="0"/>
            </a:endParaRPr>
          </a:p>
          <a:p>
            <a:pPr lvl="0">
              <a:spcBef>
                <a:spcPts val="200"/>
              </a:spcBef>
            </a:pPr>
            <a:r>
              <a:rPr sz="1200" dirty="0">
                <a:solidFill>
                  <a:srgbClr val="80808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</a:p>
          <a:p>
            <a:pPr lvl="0">
              <a:spcBef>
                <a:spcPts val="400"/>
              </a:spcBef>
            </a:pPr>
            <a:endParaRPr sz="1200" dirty="0">
              <a:solidFill>
                <a:srgbClr val="80808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42900" lvl="0" indent="-342900">
              <a:spcBef>
                <a:spcPts val="400"/>
              </a:spcBef>
            </a:pPr>
            <a:endParaRPr sz="1200" dirty="0">
              <a:solidFill>
                <a:srgbClr val="80808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42900" lvl="0" indent="-342900">
              <a:spcBef>
                <a:spcPts val="400"/>
              </a:spcBef>
            </a:pPr>
            <a:endParaRPr sz="1200" dirty="0">
              <a:solidFill>
                <a:srgbClr val="808080"/>
              </a:solidFill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1187286"/>
            <a:ext cx="5292079" cy="4689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2" name="Shape 202"/>
          <p:cNvSpPr/>
          <p:nvPr/>
        </p:nvSpPr>
        <p:spPr>
          <a:xfrm>
            <a:off x="-1" y="692695"/>
            <a:ext cx="4139953" cy="5544618"/>
          </a:xfrm>
          <a:prstGeom prst="rect">
            <a:avLst/>
          </a:prstGeom>
          <a:solidFill>
            <a:srgbClr val="25406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3" name="Shape 203"/>
          <p:cNvSpPr/>
          <p:nvPr/>
        </p:nvSpPr>
        <p:spPr>
          <a:xfrm>
            <a:off x="1691679" y="0"/>
            <a:ext cx="7452321" cy="11967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-168821" y="5849887"/>
            <a:ext cx="9312821" cy="10081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5" name="image3.jpg" descr="ООО  Промет_сейфобщ_верх1_р"/>
          <p:cNvPicPr/>
          <p:nvPr/>
        </p:nvPicPr>
        <p:blipFill>
          <a:blip r:embed="rId3" cstate="print">
            <a:extLst/>
          </a:blip>
          <a:srcRect l="80679"/>
          <a:stretch>
            <a:fillRect/>
          </a:stretch>
        </p:blipFill>
        <p:spPr>
          <a:xfrm>
            <a:off x="7668344" y="6165303"/>
            <a:ext cx="1129267" cy="478466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hape 206"/>
          <p:cNvSpPr/>
          <p:nvPr/>
        </p:nvSpPr>
        <p:spPr>
          <a:xfrm>
            <a:off x="179511" y="1690543"/>
            <a:ext cx="3672409" cy="4160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l">
              <a:spcBef>
                <a:spcPts val="300"/>
              </a:spcBef>
              <a:buFont typeface="Arial" pitchFamily="34" charset="0"/>
              <a:buChar char="•"/>
            </a:pP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гостиницы, 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отели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,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профилактории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и 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дома</a:t>
            </a:r>
            <a:r>
              <a:rPr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отдыха</a:t>
            </a:r>
            <a:endParaRPr lang="ru-RU" sz="1500" dirty="0" smtClean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pPr lvl="0" algn="l">
              <a:spcBef>
                <a:spcPts val="300"/>
              </a:spcBef>
            </a:pPr>
            <a:endParaRPr sz="1500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pPr lvl="0" algn="l">
              <a:spcBef>
                <a:spcPts val="300"/>
              </a:spcBef>
              <a:buFont typeface="Arial" pitchFamily="34" charset="0"/>
              <a:buChar char="•"/>
            </a:pP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г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осударственные</a:t>
            </a:r>
            <a:r>
              <a:rPr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учреждения</a:t>
            </a:r>
            <a:endParaRPr sz="1500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pPr lvl="0" algn="l">
              <a:spcBef>
                <a:spcPts val="300"/>
              </a:spcBef>
              <a:buFont typeface="Arial" pitchFamily="34" charset="0"/>
              <a:buChar char="•"/>
            </a:pP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режимные</a:t>
            </a:r>
            <a:r>
              <a:rPr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предприятия</a:t>
            </a:r>
            <a:endParaRPr lang="ru-RU" sz="1500" dirty="0" smtClean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pPr lvl="0" algn="l">
              <a:spcBef>
                <a:spcPts val="300"/>
              </a:spcBef>
              <a:buFont typeface="Arial" pitchFamily="34" charset="0"/>
              <a:buChar char="•"/>
            </a:pPr>
            <a:r>
              <a:rPr lang="ru-RU"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силовые </a:t>
            </a: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структуры/ведомства</a:t>
            </a:r>
          </a:p>
          <a:p>
            <a:pPr lvl="0" algn="l">
              <a:spcBef>
                <a:spcPts val="300"/>
              </a:spcBef>
            </a:pPr>
            <a:endParaRPr sz="1500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pPr lvl="0" algn="l">
              <a:spcBef>
                <a:spcPts val="300"/>
              </a:spcBef>
              <a:buFont typeface="Arial" pitchFamily="34" charset="0"/>
              <a:buChar char="•"/>
            </a:pP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административные</a:t>
            </a:r>
            <a:r>
              <a:rPr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здания</a:t>
            </a:r>
            <a:endParaRPr sz="1500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pPr lvl="0" algn="l">
              <a:spcBef>
                <a:spcPts val="300"/>
              </a:spcBef>
              <a:buFont typeface="Arial" pitchFamily="34" charset="0"/>
              <a:buChar char="•"/>
            </a:pP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образовательные</a:t>
            </a:r>
            <a:r>
              <a:rPr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учреждения</a:t>
            </a:r>
            <a:endParaRPr lang="ru-RU" sz="1500" dirty="0" smtClean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pPr lvl="0" algn="l">
              <a:spcBef>
                <a:spcPts val="300"/>
              </a:spcBef>
            </a:pPr>
            <a:endParaRPr sz="1500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pPr lvl="0" algn="l">
              <a:spcBef>
                <a:spcPts val="300"/>
              </a:spcBef>
              <a:buFont typeface="Arial" pitchFamily="34" charset="0"/>
              <a:buChar char="•"/>
            </a:pP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автомобильные</a:t>
            </a:r>
            <a:r>
              <a:rPr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дилерские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салоны</a:t>
            </a:r>
            <a:endParaRPr sz="1500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pPr lvl="0" algn="l">
              <a:spcBef>
                <a:spcPts val="300"/>
              </a:spcBef>
              <a:buFont typeface="Arial" pitchFamily="34" charset="0"/>
              <a:buChar char="•"/>
            </a:pP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транспортные</a:t>
            </a:r>
            <a:r>
              <a:rPr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предприятия</a:t>
            </a:r>
            <a:endParaRPr lang="ru-RU" sz="1500" dirty="0" smtClean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pPr lvl="0" algn="l">
              <a:spcBef>
                <a:spcPts val="300"/>
              </a:spcBef>
            </a:pPr>
            <a:endParaRPr sz="1500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pPr lvl="0" algn="l">
              <a:spcBef>
                <a:spcPts val="300"/>
              </a:spcBef>
            </a:pPr>
            <a:endParaRPr dirty="0">
              <a:solidFill>
                <a:srgbClr val="FFFFFF"/>
              </a:solidFill>
            </a:endParaRPr>
          </a:p>
          <a:p>
            <a:pPr marL="342900" lvl="0" indent="-342900" algn="r">
              <a:spcBef>
                <a:spcPts val="400"/>
              </a:spcBef>
            </a:pPr>
            <a:endParaRPr dirty="0"/>
          </a:p>
        </p:txBody>
      </p:sp>
      <p:sp>
        <p:nvSpPr>
          <p:cNvPr id="207" name="Shape 207"/>
          <p:cNvSpPr/>
          <p:nvPr/>
        </p:nvSpPr>
        <p:spPr>
          <a:xfrm>
            <a:off x="1835696" y="548679"/>
            <a:ext cx="5652121" cy="1318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>
              <a:spcBef>
                <a:spcPts val="400"/>
              </a:spcBef>
            </a:pPr>
            <a:r>
              <a:rPr sz="2000" b="1" dirty="0" err="1">
                <a:solidFill>
                  <a:srgbClr val="808080"/>
                </a:solidFill>
                <a:latin typeface="Book Antiqua" panose="02040602050305030304" pitchFamily="18" charset="0"/>
              </a:rPr>
              <a:t>Область</a:t>
            </a:r>
            <a:r>
              <a:rPr sz="2000" b="1" dirty="0">
                <a:solidFill>
                  <a:srgbClr val="808080"/>
                </a:solidFill>
                <a:latin typeface="Book Antiqua" panose="02040602050305030304" pitchFamily="18" charset="0"/>
              </a:rPr>
              <a:t> </a:t>
            </a:r>
            <a:r>
              <a:rPr sz="2000" b="1" dirty="0" err="1">
                <a:solidFill>
                  <a:srgbClr val="808080"/>
                </a:solidFill>
                <a:latin typeface="Book Antiqua" panose="02040602050305030304" pitchFamily="18" charset="0"/>
              </a:rPr>
              <a:t>применения</a:t>
            </a:r>
            <a:r>
              <a:rPr sz="2000" b="1" dirty="0">
                <a:solidFill>
                  <a:srgbClr val="808080"/>
                </a:solidFill>
                <a:latin typeface="Book Antiqua" panose="02040602050305030304" pitchFamily="18" charset="0"/>
              </a:rPr>
              <a:t> KMS</a:t>
            </a:r>
            <a:endParaRPr sz="1200" b="1" dirty="0">
              <a:solidFill>
                <a:srgbClr val="808080"/>
              </a:solidFill>
              <a:latin typeface="Book Antiqua" panose="02040602050305030304" pitchFamily="18" charset="0"/>
            </a:endParaRPr>
          </a:p>
          <a:p>
            <a:pPr lvl="0">
              <a:spcBef>
                <a:spcPts val="200"/>
              </a:spcBef>
            </a:pPr>
            <a:r>
              <a:rPr sz="1200" dirty="0">
                <a:solidFill>
                  <a:srgbClr val="80808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</a:p>
          <a:p>
            <a:pPr lvl="0">
              <a:spcBef>
                <a:spcPts val="400"/>
              </a:spcBef>
            </a:pPr>
            <a:endParaRPr sz="1200" dirty="0">
              <a:solidFill>
                <a:srgbClr val="80808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42900" lvl="0" indent="-342900">
              <a:spcBef>
                <a:spcPts val="400"/>
              </a:spcBef>
            </a:pPr>
            <a:endParaRPr sz="1200" dirty="0">
              <a:solidFill>
                <a:srgbClr val="80808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42900" lvl="0" indent="-342900">
              <a:spcBef>
                <a:spcPts val="400"/>
              </a:spcBef>
            </a:pPr>
            <a:endParaRPr sz="1200" dirty="0">
              <a:solidFill>
                <a:srgbClr val="808080"/>
              </a:solidFill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/>
        </p:nvSpPr>
        <p:spPr>
          <a:xfrm>
            <a:off x="0" y="692695"/>
            <a:ext cx="5652120" cy="5544618"/>
          </a:xfrm>
          <a:prstGeom prst="rect">
            <a:avLst/>
          </a:prstGeom>
          <a:solidFill>
            <a:srgbClr val="25406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1" name="Shape 211"/>
          <p:cNvSpPr/>
          <p:nvPr/>
        </p:nvSpPr>
        <p:spPr>
          <a:xfrm>
            <a:off x="1691679" y="0"/>
            <a:ext cx="7452321" cy="11967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0" y="5949279"/>
            <a:ext cx="9144000" cy="10081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13" name="image3.jpg" descr="ООО  Промет_сейфобщ_верх1_р"/>
          <p:cNvPicPr/>
          <p:nvPr/>
        </p:nvPicPr>
        <p:blipFill>
          <a:blip r:embed="rId2" cstate="print">
            <a:extLst/>
          </a:blip>
          <a:srcRect l="80679"/>
          <a:stretch>
            <a:fillRect/>
          </a:stretch>
        </p:blipFill>
        <p:spPr>
          <a:xfrm>
            <a:off x="7668344" y="6165303"/>
            <a:ext cx="1129267" cy="478466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hape 214"/>
          <p:cNvSpPr/>
          <p:nvPr/>
        </p:nvSpPr>
        <p:spPr>
          <a:xfrm>
            <a:off x="251519" y="1628799"/>
            <a:ext cx="4536505" cy="3785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l">
              <a:buFont typeface="Arial" pitchFamily="34" charset="0"/>
              <a:buChar char="•"/>
            </a:pPr>
            <a:r>
              <a:rPr lang="en-US" sz="1500" b="1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b="1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Повышение</a:t>
            </a:r>
            <a:r>
              <a:rPr sz="1500" b="1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b="1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безопасности</a:t>
            </a:r>
            <a:endParaRPr sz="1500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pPr lvl="0" algn="l">
              <a:buFont typeface="Arial" pitchFamily="34" charset="0"/>
              <a:buChar char="•"/>
            </a:pPr>
            <a:r>
              <a:rPr lang="en-US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система</a:t>
            </a:r>
            <a:r>
              <a:rPr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хранения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ключей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исключает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несанкционированные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передачи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ключа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третьим лицам</a:t>
            </a:r>
            <a:r>
              <a:rPr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,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снижает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риск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выноса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ключа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за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пределы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объекта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;</a:t>
            </a:r>
          </a:p>
          <a:p>
            <a:pPr lvl="0" algn="l">
              <a:buFont typeface="Arial" pitchFamily="34" charset="0"/>
              <a:buChar char="•"/>
            </a:pPr>
            <a:r>
              <a:rPr lang="en-US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Key 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Management System,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при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интеграции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в СКУД,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может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работать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по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установленным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на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объекте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сценариям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системы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безопасности</a:t>
            </a:r>
            <a:r>
              <a:rPr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.</a:t>
            </a:r>
            <a:endParaRPr sz="1500" b="1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pPr lvl="0" algn="l">
              <a:buFont typeface="Arial" pitchFamily="34" charset="0"/>
              <a:buChar char="•"/>
            </a:pPr>
            <a:r>
              <a:rPr lang="en-US" sz="1500" b="1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b="1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Снижение</a:t>
            </a:r>
            <a:r>
              <a:rPr sz="1500" b="1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b="1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затрат</a:t>
            </a:r>
            <a:r>
              <a:rPr sz="1500" b="1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endParaRPr sz="1500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pPr lvl="0" algn="l">
              <a:buFont typeface="Arial" pitchFamily="34" charset="0"/>
              <a:buChar char="•"/>
            </a:pPr>
            <a:r>
              <a:rPr lang="en-US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автоматизированная</a:t>
            </a:r>
            <a:r>
              <a:rPr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система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хранения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ключей</a:t>
            </a:r>
            <a:endParaRPr sz="1500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pPr lvl="0" algn="l">
              <a:buFont typeface="Arial" pitchFamily="34" charset="0"/>
              <a:buChar char="•"/>
            </a:pPr>
            <a:r>
              <a:rPr lang="en-US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работает</a:t>
            </a:r>
            <a:r>
              <a:rPr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автономно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в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режиме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24/7.</a:t>
            </a:r>
          </a:p>
          <a:p>
            <a:pPr lvl="0" algn="l">
              <a:buFont typeface="Arial" pitchFamily="34" charset="0"/>
              <a:buChar char="•"/>
            </a:pPr>
            <a:r>
              <a:rPr lang="en-US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Отсутствие оператора – упрощенная процедура верификации </a:t>
            </a:r>
            <a:r>
              <a:rPr lang="ru-RU" sz="1500" dirty="0">
                <a:solidFill>
                  <a:srgbClr val="FFFFFF"/>
                </a:solidFill>
                <a:latin typeface="Book Antiqua" panose="02040602050305030304" pitchFamily="18" charset="0"/>
              </a:rPr>
              <a:t>приема/сдачи </a:t>
            </a: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ключей.</a:t>
            </a:r>
          </a:p>
          <a:p>
            <a:pPr lvl="0" algn="l">
              <a:buFont typeface="Arial" pitchFamily="34" charset="0"/>
              <a:buChar char="•"/>
            </a:pP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Вариативность при выборе способа авторизации: </a:t>
            </a:r>
            <a:r>
              <a:rPr lang="en-US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RFID-</a:t>
            </a: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карты, отпечаток пальца, </a:t>
            </a:r>
            <a:r>
              <a:rPr lang="ru-RU"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пин-код</a:t>
            </a: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.</a:t>
            </a:r>
            <a:endParaRPr lang="ru-RU" sz="1500" dirty="0">
              <a:solidFill>
                <a:srgbClr val="FFFFFF"/>
              </a:solidFill>
              <a:latin typeface="Book Antiqua" panose="02040602050305030304" pitchFamily="18" charset="0"/>
            </a:endParaRPr>
          </a:p>
        </p:txBody>
      </p:sp>
      <p:sp>
        <p:nvSpPr>
          <p:cNvPr id="215" name="Shape 215"/>
          <p:cNvSpPr/>
          <p:nvPr/>
        </p:nvSpPr>
        <p:spPr>
          <a:xfrm>
            <a:off x="1835696" y="548679"/>
            <a:ext cx="5652121" cy="1318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>
              <a:spcBef>
                <a:spcPts val="400"/>
              </a:spcBef>
            </a:pPr>
            <a:r>
              <a:rPr sz="2000" b="1" dirty="0" err="1">
                <a:solidFill>
                  <a:srgbClr val="808080"/>
                </a:solidFill>
                <a:latin typeface="Book Antiqua" panose="02040602050305030304" pitchFamily="18" charset="0"/>
              </a:rPr>
              <a:t>Преимущества</a:t>
            </a:r>
            <a:r>
              <a:rPr sz="2000" b="1" dirty="0">
                <a:solidFill>
                  <a:srgbClr val="808080"/>
                </a:solidFill>
                <a:latin typeface="Book Antiqua" panose="02040602050305030304" pitchFamily="18" charset="0"/>
              </a:rPr>
              <a:t> </a:t>
            </a:r>
            <a:r>
              <a:rPr sz="2000" b="1" dirty="0" err="1">
                <a:solidFill>
                  <a:srgbClr val="808080"/>
                </a:solidFill>
                <a:latin typeface="Book Antiqua" panose="02040602050305030304" pitchFamily="18" charset="0"/>
              </a:rPr>
              <a:t>использования</a:t>
            </a:r>
            <a:r>
              <a:rPr sz="2000" b="1" dirty="0">
                <a:solidFill>
                  <a:srgbClr val="808080"/>
                </a:solidFill>
                <a:latin typeface="Book Antiqua" panose="02040602050305030304" pitchFamily="18" charset="0"/>
              </a:rPr>
              <a:t> KMS</a:t>
            </a:r>
            <a:endParaRPr sz="1200" b="1" dirty="0">
              <a:solidFill>
                <a:srgbClr val="808080"/>
              </a:solidFill>
              <a:latin typeface="Book Antiqua" panose="02040602050305030304" pitchFamily="18" charset="0"/>
            </a:endParaRPr>
          </a:p>
          <a:p>
            <a:pPr lvl="0">
              <a:spcBef>
                <a:spcPts val="200"/>
              </a:spcBef>
            </a:pPr>
            <a:r>
              <a:rPr sz="1200" dirty="0">
                <a:solidFill>
                  <a:srgbClr val="80808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</a:p>
          <a:p>
            <a:pPr lvl="0">
              <a:spcBef>
                <a:spcPts val="400"/>
              </a:spcBef>
            </a:pPr>
            <a:endParaRPr sz="1200" dirty="0">
              <a:solidFill>
                <a:srgbClr val="80808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42900" lvl="0" indent="-342900">
              <a:spcBef>
                <a:spcPts val="400"/>
              </a:spcBef>
            </a:pPr>
            <a:endParaRPr sz="1200" dirty="0">
              <a:solidFill>
                <a:srgbClr val="80808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42900" lvl="0" indent="-342900">
              <a:spcBef>
                <a:spcPts val="400"/>
              </a:spcBef>
            </a:pPr>
            <a:endParaRPr sz="1200" dirty="0">
              <a:solidFill>
                <a:srgbClr val="80808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196752"/>
            <a:ext cx="4032448" cy="4744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/>
        </p:nvSpPr>
        <p:spPr>
          <a:xfrm>
            <a:off x="0" y="692695"/>
            <a:ext cx="5652120" cy="5544618"/>
          </a:xfrm>
          <a:prstGeom prst="rect">
            <a:avLst/>
          </a:prstGeom>
          <a:solidFill>
            <a:srgbClr val="25406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1" name="Shape 211"/>
          <p:cNvSpPr/>
          <p:nvPr/>
        </p:nvSpPr>
        <p:spPr>
          <a:xfrm>
            <a:off x="1691679" y="0"/>
            <a:ext cx="7452321" cy="11967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-1" y="5949279"/>
            <a:ext cx="9144001" cy="10081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13" name="image3.jpg" descr="ООО  Промет_сейфобщ_верх1_р"/>
          <p:cNvPicPr/>
          <p:nvPr/>
        </p:nvPicPr>
        <p:blipFill>
          <a:blip r:embed="rId2" cstate="print">
            <a:extLst/>
          </a:blip>
          <a:srcRect l="80679"/>
          <a:stretch>
            <a:fillRect/>
          </a:stretch>
        </p:blipFill>
        <p:spPr>
          <a:xfrm>
            <a:off x="7668344" y="6165303"/>
            <a:ext cx="1129267" cy="478466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hape 214"/>
          <p:cNvSpPr/>
          <p:nvPr/>
        </p:nvSpPr>
        <p:spPr>
          <a:xfrm>
            <a:off x="179512" y="1412776"/>
            <a:ext cx="5220072" cy="4047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r">
              <a:buFont typeface="Arial" pitchFamily="34" charset="0"/>
              <a:buChar char="•"/>
            </a:pPr>
            <a:endParaRPr sz="1500" b="1" dirty="0">
              <a:solidFill>
                <a:srgbClr val="FFFFFF"/>
              </a:solidFill>
              <a:latin typeface="Book Antiqua" pitchFamily="18" charset="0"/>
            </a:endParaRPr>
          </a:p>
          <a:p>
            <a:pPr lvl="0" algn="l">
              <a:buFont typeface="Arial" pitchFamily="34" charset="0"/>
              <a:buChar char="•"/>
            </a:pPr>
            <a:r>
              <a:rPr lang="en-US" sz="1500" b="1" dirty="0" smtClean="0">
                <a:solidFill>
                  <a:srgbClr val="FFFFFF"/>
                </a:solidFill>
                <a:latin typeface="Book Antiqua" pitchFamily="18" charset="0"/>
              </a:rPr>
              <a:t> </a:t>
            </a:r>
            <a:r>
              <a:rPr sz="1500" b="1" dirty="0" err="1" smtClean="0">
                <a:solidFill>
                  <a:srgbClr val="FFFFFF"/>
                </a:solidFill>
                <a:latin typeface="Book Antiqua" pitchFamily="18" charset="0"/>
              </a:rPr>
              <a:t>Экономия</a:t>
            </a:r>
            <a:r>
              <a:rPr sz="1500" b="1" dirty="0" smtClean="0">
                <a:solidFill>
                  <a:srgbClr val="FFFFFF"/>
                </a:solidFill>
                <a:latin typeface="Book Antiqua" pitchFamily="18" charset="0"/>
              </a:rPr>
              <a:t> </a:t>
            </a:r>
            <a:r>
              <a:rPr sz="1500" b="1" dirty="0" err="1">
                <a:solidFill>
                  <a:srgbClr val="FFFFFF"/>
                </a:solidFill>
                <a:latin typeface="Book Antiqua" pitchFamily="18" charset="0"/>
              </a:rPr>
              <a:t>рабочего</a:t>
            </a:r>
            <a:r>
              <a:rPr sz="1500" b="1" dirty="0">
                <a:solidFill>
                  <a:srgbClr val="FFFFFF"/>
                </a:solidFill>
                <a:latin typeface="Book Antiqua" pitchFamily="18" charset="0"/>
              </a:rPr>
              <a:t> </a:t>
            </a:r>
            <a:r>
              <a:rPr sz="1500" b="1" dirty="0" err="1" smtClean="0">
                <a:solidFill>
                  <a:srgbClr val="FFFFFF"/>
                </a:solidFill>
                <a:latin typeface="Book Antiqua" pitchFamily="18" charset="0"/>
              </a:rPr>
              <a:t>пространства</a:t>
            </a:r>
            <a:endParaRPr lang="ru-RU" sz="1500" dirty="0" smtClean="0">
              <a:solidFill>
                <a:srgbClr val="FFFFFF"/>
              </a:solidFill>
              <a:latin typeface="Book Antiqua" pitchFamily="18" charset="0"/>
            </a:endParaRPr>
          </a:p>
          <a:p>
            <a:pPr lvl="0" algn="l">
              <a:buFont typeface="Arial" pitchFamily="34" charset="0"/>
              <a:buChar char="•"/>
            </a:pPr>
            <a:r>
              <a:rPr lang="en-US" sz="1500" dirty="0" smtClean="0">
                <a:solidFill>
                  <a:srgbClr val="FFFFFF"/>
                </a:solidFill>
                <a:latin typeface="Book Antiqua" pitchFamily="18" charset="0"/>
              </a:rPr>
              <a:t> </a:t>
            </a:r>
            <a:r>
              <a:rPr sz="1500" dirty="0" smtClean="0">
                <a:solidFill>
                  <a:srgbClr val="FFFFFF"/>
                </a:solidFill>
                <a:latin typeface="Book Antiqua" pitchFamily="18" charset="0"/>
              </a:rPr>
              <a:t>Key </a:t>
            </a:r>
            <a:r>
              <a:rPr sz="1500" dirty="0">
                <a:solidFill>
                  <a:srgbClr val="FFFFFF"/>
                </a:solidFill>
                <a:latin typeface="Book Antiqua" pitchFamily="18" charset="0"/>
              </a:rPr>
              <a:t>Management System </a:t>
            </a:r>
            <a:r>
              <a:rPr sz="1500" dirty="0" err="1">
                <a:solidFill>
                  <a:srgbClr val="FFFFFF"/>
                </a:solidFill>
                <a:latin typeface="Book Antiqua" pitchFamily="18" charset="0"/>
              </a:rPr>
              <a:t>имеет</a:t>
            </a:r>
            <a:r>
              <a:rPr sz="1500" dirty="0">
                <a:solidFill>
                  <a:srgbClr val="FFFFFF"/>
                </a:solidFill>
                <a:latin typeface="Book Antiqua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itchFamily="18" charset="0"/>
              </a:rPr>
              <a:t>компактные</a:t>
            </a:r>
            <a:r>
              <a:rPr sz="1500" dirty="0">
                <a:solidFill>
                  <a:srgbClr val="FFFFFF"/>
                </a:solidFill>
                <a:latin typeface="Book Antiqua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itchFamily="18" charset="0"/>
              </a:rPr>
              <a:t>размеры</a:t>
            </a:r>
            <a:r>
              <a:rPr sz="1500" dirty="0">
                <a:solidFill>
                  <a:srgbClr val="FFFFFF"/>
                </a:solidFill>
                <a:latin typeface="Book Antiqua" pitchFamily="18" charset="0"/>
              </a:rPr>
              <a:t> и </a:t>
            </a:r>
            <a:r>
              <a:rPr sz="1500" dirty="0" err="1">
                <a:solidFill>
                  <a:srgbClr val="FFFFFF"/>
                </a:solidFill>
                <a:latin typeface="Book Antiqua" pitchFamily="18" charset="0"/>
              </a:rPr>
              <a:t>различные</a:t>
            </a:r>
            <a:r>
              <a:rPr sz="1500" dirty="0">
                <a:solidFill>
                  <a:srgbClr val="FFFFFF"/>
                </a:solidFill>
                <a:latin typeface="Book Antiqua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itchFamily="18" charset="0"/>
              </a:rPr>
              <a:t>варианты</a:t>
            </a:r>
            <a:r>
              <a:rPr sz="1500" dirty="0">
                <a:solidFill>
                  <a:srgbClr val="FFFFFF"/>
                </a:solidFill>
                <a:latin typeface="Book Antiqua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itchFamily="18" charset="0"/>
              </a:rPr>
              <a:t>монтажа</a:t>
            </a:r>
            <a:r>
              <a:rPr sz="1500" dirty="0" smtClean="0">
                <a:solidFill>
                  <a:srgbClr val="FFFFFF"/>
                </a:solidFill>
                <a:latin typeface="Book Antiqua" pitchFamily="18" charset="0"/>
              </a:rPr>
              <a:t>.</a:t>
            </a:r>
            <a:endParaRPr lang="ru-RU" sz="1500" dirty="0" smtClean="0">
              <a:solidFill>
                <a:srgbClr val="FFFFFF"/>
              </a:solidFill>
              <a:latin typeface="Book Antiqua" pitchFamily="18" charset="0"/>
            </a:endParaRPr>
          </a:p>
          <a:p>
            <a:pPr lvl="0" algn="l"/>
            <a:endParaRPr lang="ru-RU" sz="1500" b="1" dirty="0" smtClean="0">
              <a:solidFill>
                <a:srgbClr val="FFFFFF"/>
              </a:solidFill>
              <a:latin typeface="Book Antiqua" pitchFamily="18" charset="0"/>
            </a:endParaRPr>
          </a:p>
          <a:p>
            <a:pPr lvl="0" algn="l">
              <a:buFont typeface="Arial" pitchFamily="34" charset="0"/>
              <a:buChar char="•"/>
            </a:pPr>
            <a:r>
              <a:rPr lang="en-US" sz="1500" b="1" dirty="0" smtClean="0">
                <a:solidFill>
                  <a:srgbClr val="FFFFFF"/>
                </a:solidFill>
                <a:latin typeface="Book Antiqua" pitchFamily="18" charset="0"/>
              </a:rPr>
              <a:t> </a:t>
            </a:r>
            <a:r>
              <a:rPr sz="1500" b="1" dirty="0" err="1" smtClean="0">
                <a:solidFill>
                  <a:srgbClr val="FFFFFF"/>
                </a:solidFill>
                <a:latin typeface="Book Antiqua" pitchFamily="18" charset="0"/>
              </a:rPr>
              <a:t>Дополнительн</a:t>
            </a:r>
            <a:r>
              <a:rPr lang="ru-RU" sz="1500" b="1" dirty="0" err="1" smtClean="0">
                <a:solidFill>
                  <a:srgbClr val="FFFFFF"/>
                </a:solidFill>
                <a:latin typeface="Book Antiqua" pitchFamily="18" charset="0"/>
              </a:rPr>
              <a:t>ая</a:t>
            </a:r>
            <a:r>
              <a:rPr lang="ru-RU" sz="1500" b="1" dirty="0" smtClean="0">
                <a:solidFill>
                  <a:srgbClr val="FFFFFF"/>
                </a:solidFill>
                <a:latin typeface="Book Antiqua" pitchFamily="18" charset="0"/>
              </a:rPr>
              <a:t> система безопасности и управление контролем доступа</a:t>
            </a:r>
            <a:r>
              <a:rPr sz="1500" b="1" dirty="0" smtClean="0">
                <a:solidFill>
                  <a:srgbClr val="FFFFFF"/>
                </a:solidFill>
                <a:latin typeface="Book Antiqua" pitchFamily="18" charset="0"/>
              </a:rPr>
              <a:t> </a:t>
            </a:r>
            <a:endParaRPr lang="ru-RU" sz="1500" b="1" dirty="0" smtClean="0">
              <a:solidFill>
                <a:srgbClr val="FFFFFF"/>
              </a:solidFill>
              <a:latin typeface="Book Antiqua" pitchFamily="18" charset="0"/>
            </a:endParaRPr>
          </a:p>
          <a:p>
            <a:pPr lvl="0" algn="l"/>
            <a:endParaRPr sz="1500" dirty="0">
              <a:solidFill>
                <a:srgbClr val="FFFFFF"/>
              </a:solidFill>
              <a:latin typeface="Book Antiqua" pitchFamily="18" charset="0"/>
            </a:endParaRPr>
          </a:p>
          <a:p>
            <a:pPr lvl="0" algn="l">
              <a:buFont typeface="Arial" pitchFamily="34" charset="0"/>
              <a:buChar char="•"/>
            </a:pPr>
            <a:r>
              <a:rPr lang="en-US" sz="1500" dirty="0" smtClean="0">
                <a:solidFill>
                  <a:srgbClr val="FFFFFF"/>
                </a:solidFill>
                <a:latin typeface="Book Antiqua" pitchFamily="18" charset="0"/>
              </a:rPr>
              <a:t> </a:t>
            </a:r>
            <a:r>
              <a:rPr lang="ru-RU" sz="1500" dirty="0" smtClean="0">
                <a:solidFill>
                  <a:srgbClr val="FFFFFF"/>
                </a:solidFill>
                <a:latin typeface="Book Antiqua" pitchFamily="18" charset="0"/>
              </a:rPr>
              <a:t>Автоматическая  фиксация </a:t>
            </a:r>
            <a:r>
              <a:rPr sz="1500" dirty="0" err="1" smtClean="0">
                <a:solidFill>
                  <a:srgbClr val="FFFFFF"/>
                </a:solidFill>
                <a:latin typeface="Book Antiqua" pitchFamily="18" charset="0"/>
              </a:rPr>
              <a:t>событий</a:t>
            </a:r>
            <a:r>
              <a:rPr sz="1500" dirty="0" smtClean="0">
                <a:solidFill>
                  <a:srgbClr val="FFFFFF"/>
                </a:solidFill>
                <a:latin typeface="Book Antiqua" pitchFamily="18" charset="0"/>
              </a:rPr>
              <a:t> </a:t>
            </a:r>
            <a:r>
              <a:rPr lang="ru-RU" sz="1500" dirty="0" smtClean="0">
                <a:solidFill>
                  <a:srgbClr val="FFFFFF"/>
                </a:solidFill>
                <a:latin typeface="Book Antiqua" pitchFamily="18" charset="0"/>
              </a:rPr>
              <a:t>в журнале с постоянным мониторингом событий </a:t>
            </a:r>
            <a:r>
              <a:rPr lang="ru-RU" sz="1500" dirty="0" smtClean="0">
                <a:solidFill>
                  <a:srgbClr val="FFFFFF"/>
                </a:solidFill>
                <a:latin typeface="Book Antiqua" pitchFamily="18" charset="0"/>
              </a:rPr>
              <a:t>ключницы</a:t>
            </a:r>
            <a:r>
              <a:rPr lang="ru-RU" sz="1500" dirty="0" smtClean="0">
                <a:solidFill>
                  <a:srgbClr val="FFFFFF"/>
                </a:solidFill>
                <a:latin typeface="Book Antiqua" pitchFamily="18" charset="0"/>
              </a:rPr>
              <a:t>.</a:t>
            </a:r>
          </a:p>
          <a:p>
            <a:pPr lvl="0" algn="l"/>
            <a:r>
              <a:rPr sz="1500" dirty="0" smtClean="0">
                <a:solidFill>
                  <a:srgbClr val="FFFFFF"/>
                </a:solidFill>
                <a:latin typeface="Book Antiqua" pitchFamily="18" charset="0"/>
              </a:rPr>
              <a:t> </a:t>
            </a:r>
            <a:endParaRPr lang="ru-RU" sz="1500" dirty="0" smtClean="0">
              <a:solidFill>
                <a:srgbClr val="FFFFFF"/>
              </a:solidFill>
              <a:latin typeface="Book Antiqua" pitchFamily="18" charset="0"/>
            </a:endParaRPr>
          </a:p>
          <a:p>
            <a:pPr lvl="0" algn="l">
              <a:buFont typeface="Arial" pitchFamily="34" charset="0"/>
              <a:buChar char="•"/>
            </a:pPr>
            <a:r>
              <a:rPr lang="en-US" sz="1500" dirty="0" smtClean="0">
                <a:solidFill>
                  <a:srgbClr val="FFFFFF"/>
                </a:solidFill>
                <a:latin typeface="Book Antiqua" pitchFamily="18" charset="0"/>
              </a:rPr>
              <a:t> </a:t>
            </a:r>
            <a:r>
              <a:rPr lang="ru-RU" sz="1500" dirty="0" smtClean="0">
                <a:solidFill>
                  <a:srgbClr val="FFFFFF"/>
                </a:solidFill>
                <a:latin typeface="Book Antiqua" pitchFamily="18" charset="0"/>
              </a:rPr>
              <a:t>Возможность ведения </a:t>
            </a:r>
            <a:r>
              <a:rPr sz="1500" dirty="0" err="1" smtClean="0">
                <a:solidFill>
                  <a:srgbClr val="FFFFFF"/>
                </a:solidFill>
                <a:latin typeface="Book Antiqua" pitchFamily="18" charset="0"/>
              </a:rPr>
              <a:t>учет</a:t>
            </a:r>
            <a:r>
              <a:rPr lang="ru-RU" sz="1500" dirty="0" smtClean="0">
                <a:solidFill>
                  <a:srgbClr val="FFFFFF"/>
                </a:solidFill>
                <a:latin typeface="Book Antiqua" pitchFamily="18" charset="0"/>
              </a:rPr>
              <a:t>а</a:t>
            </a:r>
            <a:r>
              <a:rPr sz="1500" dirty="0" smtClean="0">
                <a:solidFill>
                  <a:srgbClr val="FFFFFF"/>
                </a:solidFill>
                <a:latin typeface="Book Antiqua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itchFamily="18" charset="0"/>
              </a:rPr>
              <a:t>рабочего</a:t>
            </a:r>
            <a:r>
              <a:rPr sz="1500" dirty="0">
                <a:solidFill>
                  <a:srgbClr val="FFFFFF"/>
                </a:solidFill>
                <a:latin typeface="Book Antiqua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itchFamily="18" charset="0"/>
              </a:rPr>
              <a:t>времени</a:t>
            </a:r>
            <a:r>
              <a:rPr sz="1500" dirty="0">
                <a:solidFill>
                  <a:srgbClr val="FFFFFF"/>
                </a:solidFill>
                <a:latin typeface="Book Antiqua" pitchFamily="18" charset="0"/>
              </a:rPr>
              <a:t> </a:t>
            </a:r>
            <a:r>
              <a:rPr sz="1500" dirty="0" err="1" smtClean="0">
                <a:solidFill>
                  <a:srgbClr val="FFFFFF"/>
                </a:solidFill>
                <a:latin typeface="Book Antiqua" pitchFamily="18" charset="0"/>
              </a:rPr>
              <a:t>сотрудников</a:t>
            </a:r>
            <a:r>
              <a:rPr lang="ru-RU" sz="1500" dirty="0" smtClean="0">
                <a:solidFill>
                  <a:srgbClr val="FFFFFF"/>
                </a:solidFill>
                <a:latin typeface="Book Antiqua" pitchFamily="18" charset="0"/>
              </a:rPr>
              <a:t>.</a:t>
            </a:r>
          </a:p>
          <a:p>
            <a:pPr lvl="0" algn="l">
              <a:spcBef>
                <a:spcPts val="400"/>
              </a:spcBef>
            </a:pPr>
            <a:endParaRPr sz="1000" dirty="0" smtClean="0">
              <a:solidFill>
                <a:srgbClr val="FFFFFF"/>
              </a:solidFill>
            </a:endParaRPr>
          </a:p>
          <a:p>
            <a:pPr marL="342900" lvl="0" indent="-342900" algn="r">
              <a:spcBef>
                <a:spcPts val="400"/>
              </a:spcBef>
            </a:pPr>
            <a:endParaRPr sz="1000" dirty="0">
              <a:solidFill>
                <a:srgbClr val="FFFFFF"/>
              </a:solidFill>
            </a:endParaRPr>
          </a:p>
          <a:p>
            <a:pPr marL="342900" lvl="0" indent="-342900" algn="r">
              <a:spcBef>
                <a:spcPts val="400"/>
              </a:spcBef>
            </a:pPr>
            <a:endParaRPr sz="3200" dirty="0">
              <a:solidFill>
                <a:srgbClr val="FFFFFF"/>
              </a:solidFill>
            </a:endParaRPr>
          </a:p>
        </p:txBody>
      </p:sp>
      <p:sp>
        <p:nvSpPr>
          <p:cNvPr id="215" name="Shape 215"/>
          <p:cNvSpPr/>
          <p:nvPr/>
        </p:nvSpPr>
        <p:spPr>
          <a:xfrm>
            <a:off x="1835696" y="620688"/>
            <a:ext cx="5652121" cy="1318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>
              <a:spcBef>
                <a:spcPts val="400"/>
              </a:spcBef>
            </a:pPr>
            <a:r>
              <a:rPr sz="2000" b="1" dirty="0" err="1">
                <a:solidFill>
                  <a:srgbClr val="808080"/>
                </a:solidFill>
                <a:latin typeface="Book Antiqua" panose="02040602050305030304" pitchFamily="18" charset="0"/>
              </a:rPr>
              <a:t>Преимущества</a:t>
            </a:r>
            <a:r>
              <a:rPr sz="2000" b="1" dirty="0">
                <a:solidFill>
                  <a:srgbClr val="808080"/>
                </a:solidFill>
                <a:latin typeface="Book Antiqua" panose="02040602050305030304" pitchFamily="18" charset="0"/>
              </a:rPr>
              <a:t> </a:t>
            </a:r>
            <a:r>
              <a:rPr sz="2000" b="1" dirty="0" err="1">
                <a:solidFill>
                  <a:srgbClr val="808080"/>
                </a:solidFill>
                <a:latin typeface="Book Antiqua" panose="02040602050305030304" pitchFamily="18" charset="0"/>
              </a:rPr>
              <a:t>использования</a:t>
            </a:r>
            <a:r>
              <a:rPr sz="2000" b="1" dirty="0">
                <a:solidFill>
                  <a:srgbClr val="808080"/>
                </a:solidFill>
                <a:latin typeface="Book Antiqua" panose="02040602050305030304" pitchFamily="18" charset="0"/>
              </a:rPr>
              <a:t> KMS</a:t>
            </a:r>
            <a:endParaRPr sz="1200" b="1" dirty="0">
              <a:solidFill>
                <a:srgbClr val="808080"/>
              </a:solidFill>
              <a:latin typeface="Book Antiqua" panose="02040602050305030304" pitchFamily="18" charset="0"/>
            </a:endParaRPr>
          </a:p>
          <a:p>
            <a:pPr lvl="0">
              <a:spcBef>
                <a:spcPts val="200"/>
              </a:spcBef>
            </a:pPr>
            <a:r>
              <a:rPr sz="1200" dirty="0">
                <a:solidFill>
                  <a:srgbClr val="80808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</a:p>
          <a:p>
            <a:pPr lvl="0">
              <a:spcBef>
                <a:spcPts val="400"/>
              </a:spcBef>
            </a:pPr>
            <a:endParaRPr sz="1200" dirty="0">
              <a:solidFill>
                <a:srgbClr val="80808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42900" lvl="0" indent="-342900">
              <a:spcBef>
                <a:spcPts val="400"/>
              </a:spcBef>
            </a:pPr>
            <a:endParaRPr sz="1200" dirty="0">
              <a:solidFill>
                <a:srgbClr val="80808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42900" lvl="0" indent="-342900">
              <a:spcBef>
                <a:spcPts val="400"/>
              </a:spcBef>
            </a:pPr>
            <a:endParaRPr sz="1200" dirty="0">
              <a:solidFill>
                <a:srgbClr val="80808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2810" y="1196752"/>
            <a:ext cx="379119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10"/>
          <p:cNvSpPr/>
          <p:nvPr/>
        </p:nvSpPr>
        <p:spPr>
          <a:xfrm>
            <a:off x="827584" y="692695"/>
            <a:ext cx="8316416" cy="5544618"/>
          </a:xfrm>
          <a:prstGeom prst="rect">
            <a:avLst/>
          </a:prstGeom>
          <a:solidFill>
            <a:srgbClr val="25406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Shape 211"/>
          <p:cNvSpPr/>
          <p:nvPr/>
        </p:nvSpPr>
        <p:spPr>
          <a:xfrm>
            <a:off x="1" y="0"/>
            <a:ext cx="6588224" cy="11967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Shape 212"/>
          <p:cNvSpPr/>
          <p:nvPr/>
        </p:nvSpPr>
        <p:spPr>
          <a:xfrm>
            <a:off x="-1" y="5949279"/>
            <a:ext cx="9144001" cy="10081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" name="image3.jpg" descr="ООО  Промет_сейфобщ_верх1_р"/>
          <p:cNvPicPr/>
          <p:nvPr/>
        </p:nvPicPr>
        <p:blipFill>
          <a:blip r:embed="rId2" cstate="print">
            <a:extLst/>
          </a:blip>
          <a:srcRect l="80679"/>
          <a:stretch>
            <a:fillRect/>
          </a:stretch>
        </p:blipFill>
        <p:spPr>
          <a:xfrm>
            <a:off x="7668344" y="6165303"/>
            <a:ext cx="1129267" cy="47846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215"/>
          <p:cNvSpPr/>
          <p:nvPr/>
        </p:nvSpPr>
        <p:spPr>
          <a:xfrm>
            <a:off x="1547664" y="620688"/>
            <a:ext cx="5652121" cy="1318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>
              <a:spcBef>
                <a:spcPts val="400"/>
              </a:spcBef>
            </a:pPr>
            <a:r>
              <a:rPr sz="2000" b="1" dirty="0" err="1">
                <a:solidFill>
                  <a:srgbClr val="808080"/>
                </a:solidFill>
                <a:latin typeface="Book Antiqua" panose="02040602050305030304" pitchFamily="18" charset="0"/>
              </a:rPr>
              <a:t>Преимущества</a:t>
            </a:r>
            <a:r>
              <a:rPr sz="2000" b="1" dirty="0">
                <a:solidFill>
                  <a:srgbClr val="808080"/>
                </a:solidFill>
                <a:latin typeface="Book Antiqua" panose="02040602050305030304" pitchFamily="18" charset="0"/>
              </a:rPr>
              <a:t> </a:t>
            </a:r>
            <a:r>
              <a:rPr sz="2000" b="1" dirty="0" err="1">
                <a:solidFill>
                  <a:srgbClr val="808080"/>
                </a:solidFill>
                <a:latin typeface="Book Antiqua" panose="02040602050305030304" pitchFamily="18" charset="0"/>
              </a:rPr>
              <a:t>использования</a:t>
            </a:r>
            <a:r>
              <a:rPr sz="2000" b="1" dirty="0">
                <a:solidFill>
                  <a:srgbClr val="808080"/>
                </a:solidFill>
                <a:latin typeface="Book Antiqua" panose="02040602050305030304" pitchFamily="18" charset="0"/>
              </a:rPr>
              <a:t> KMS</a:t>
            </a:r>
            <a:endParaRPr sz="1200" b="1" dirty="0">
              <a:solidFill>
                <a:srgbClr val="808080"/>
              </a:solidFill>
              <a:latin typeface="Book Antiqua" panose="02040602050305030304" pitchFamily="18" charset="0"/>
            </a:endParaRPr>
          </a:p>
          <a:p>
            <a:pPr lvl="0">
              <a:spcBef>
                <a:spcPts val="200"/>
              </a:spcBef>
            </a:pPr>
            <a:r>
              <a:rPr sz="1200" dirty="0">
                <a:solidFill>
                  <a:srgbClr val="80808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</a:p>
          <a:p>
            <a:pPr lvl="0">
              <a:spcBef>
                <a:spcPts val="400"/>
              </a:spcBef>
            </a:pPr>
            <a:endParaRPr sz="1200" dirty="0">
              <a:solidFill>
                <a:srgbClr val="80808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42900" lvl="0" indent="-342900">
              <a:spcBef>
                <a:spcPts val="400"/>
              </a:spcBef>
            </a:pPr>
            <a:endParaRPr sz="1200" dirty="0">
              <a:solidFill>
                <a:srgbClr val="80808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42900" lvl="0" indent="-342900">
              <a:spcBef>
                <a:spcPts val="400"/>
              </a:spcBef>
            </a:pPr>
            <a:endParaRPr sz="1200" dirty="0">
              <a:solidFill>
                <a:srgbClr val="80808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3"/>
            <a:ext cx="298782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563888" y="1412776"/>
            <a:ext cx="5112568" cy="381129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l">
              <a:buFont typeface="Arial" pitchFamily="34" charset="0"/>
              <a:buChar char="•"/>
            </a:pP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Автоматизация приема, хранения, выдачи ключей;</a:t>
            </a:r>
          </a:p>
          <a:p>
            <a:pPr lvl="0" algn="l">
              <a:spcBef>
                <a:spcPts val="400"/>
              </a:spcBef>
              <a:buFont typeface="Arial" pitchFamily="34" charset="0"/>
              <a:buChar char="•"/>
            </a:pP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Управление, мониторинг событий, Контроль над использованием ключей; Высокая эффективность, удобство и безопасность;</a:t>
            </a:r>
          </a:p>
          <a:p>
            <a:pPr lvl="0" algn="l">
              <a:spcBef>
                <a:spcPts val="400"/>
              </a:spcBef>
              <a:buFont typeface="Arial" pitchFamily="34" charset="0"/>
              <a:buChar char="•"/>
            </a:pP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Не </a:t>
            </a:r>
            <a:r>
              <a:rPr lang="ru-RU" sz="1500" dirty="0">
                <a:solidFill>
                  <a:srgbClr val="FFFFFF"/>
                </a:solidFill>
                <a:latin typeface="Book Antiqua" panose="02040602050305030304" pitchFamily="18" charset="0"/>
              </a:rPr>
              <a:t>требует </a:t>
            </a: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интеграции, отсутствие необходимости подключения к серверу</a:t>
            </a:r>
            <a:r>
              <a:rPr lang="ru-RU" sz="1500" dirty="0">
                <a:solidFill>
                  <a:srgbClr val="FFFFFF"/>
                </a:solidFill>
                <a:latin typeface="Book Antiqua" panose="02040602050305030304" pitchFamily="18" charset="0"/>
              </a:rPr>
              <a:t>,</a:t>
            </a: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возможна интеграция с другими системами.</a:t>
            </a:r>
          </a:p>
          <a:p>
            <a:pPr lvl="0" algn="l">
              <a:spcBef>
                <a:spcPts val="400"/>
              </a:spcBef>
              <a:buFont typeface="Arial" pitchFamily="34" charset="0"/>
              <a:buChar char="•"/>
            </a:pPr>
            <a:r>
              <a:rPr lang="ru-RU"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Функция автоматической установки помещения под охрану (при интеграции со СКУД).</a:t>
            </a:r>
            <a:endParaRPr lang="ru-RU" sz="1500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pPr lvl="0" algn="l">
              <a:spcBef>
                <a:spcPts val="400"/>
              </a:spcBef>
              <a:buFont typeface="Arial" pitchFamily="34" charset="0"/>
              <a:buChar char="•"/>
            </a:pP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Снижение затрат – автоматизация контроля выдачи ключей, электронный документооборот, электронный журнал;</a:t>
            </a:r>
          </a:p>
          <a:p>
            <a:pPr lvl="0" algn="l">
              <a:spcBef>
                <a:spcPts val="400"/>
              </a:spcBef>
              <a:buFont typeface="Arial" pitchFamily="34" charset="0"/>
              <a:buChar char="•"/>
            </a:pP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Полная автономность системы: возможность работать с базой данных пользователей напрямую через терминал. </a:t>
            </a: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3.jpg" descr="ООО  Промет_сейфобщ_верх1_р"/>
          <p:cNvPicPr/>
          <p:nvPr/>
        </p:nvPicPr>
        <p:blipFill>
          <a:blip r:embed="rId2" cstate="print">
            <a:extLst/>
          </a:blip>
          <a:srcRect l="80679"/>
          <a:stretch>
            <a:fillRect/>
          </a:stretch>
        </p:blipFill>
        <p:spPr>
          <a:xfrm>
            <a:off x="7668344" y="6165303"/>
            <a:ext cx="1129267" cy="47846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214"/>
          <p:cNvSpPr/>
          <p:nvPr/>
        </p:nvSpPr>
        <p:spPr>
          <a:xfrm>
            <a:off x="251519" y="1052736"/>
            <a:ext cx="5112570" cy="1415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r"/>
            <a:endParaRPr b="1" dirty="0">
              <a:solidFill>
                <a:srgbClr val="FFFFFF"/>
              </a:solidFill>
            </a:endParaRPr>
          </a:p>
          <a:p>
            <a:pPr lvl="0" algn="r">
              <a:spcBef>
                <a:spcPts val="400"/>
              </a:spcBef>
            </a:pPr>
            <a:endParaRPr sz="1300" dirty="0">
              <a:solidFill>
                <a:srgbClr val="FFFFFF"/>
              </a:solidFill>
            </a:endParaRPr>
          </a:p>
          <a:p>
            <a:pPr marL="342900" lvl="0" indent="-342900" algn="r">
              <a:spcBef>
                <a:spcPts val="400"/>
              </a:spcBef>
            </a:pPr>
            <a:endParaRPr sz="1300" dirty="0">
              <a:solidFill>
                <a:srgbClr val="FFFFFF"/>
              </a:solidFill>
            </a:endParaRPr>
          </a:p>
          <a:p>
            <a:pPr marL="342900" lvl="0" indent="-342900" algn="r">
              <a:spcBef>
                <a:spcPts val="400"/>
              </a:spcBef>
            </a:pPr>
            <a:endParaRPr sz="3200" dirty="0">
              <a:solidFill>
                <a:srgbClr val="FFFFFF"/>
              </a:solidFill>
            </a:endParaRPr>
          </a:p>
        </p:txBody>
      </p:sp>
      <p:sp>
        <p:nvSpPr>
          <p:cNvPr id="10" name="Shape 215"/>
          <p:cNvSpPr/>
          <p:nvPr/>
        </p:nvSpPr>
        <p:spPr>
          <a:xfrm>
            <a:off x="1835696" y="548679"/>
            <a:ext cx="5652121" cy="1318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>
              <a:spcBef>
                <a:spcPts val="400"/>
              </a:spcBef>
            </a:pPr>
            <a:r>
              <a:rPr lang="ru-RU" sz="2000" b="1" dirty="0" smtClean="0">
                <a:solidFill>
                  <a:srgbClr val="808080"/>
                </a:solidFill>
              </a:rPr>
              <a:t>Ценовое преимущество </a:t>
            </a:r>
            <a:r>
              <a:rPr sz="2000" b="1" dirty="0" smtClean="0">
                <a:solidFill>
                  <a:srgbClr val="808080"/>
                </a:solidFill>
              </a:rPr>
              <a:t>KMS</a:t>
            </a:r>
            <a:endParaRPr sz="1200" b="1" dirty="0">
              <a:solidFill>
                <a:srgbClr val="808080"/>
              </a:solidFill>
            </a:endParaRPr>
          </a:p>
          <a:p>
            <a:pPr lvl="0">
              <a:spcBef>
                <a:spcPts val="200"/>
              </a:spcBef>
            </a:pPr>
            <a:r>
              <a:rPr sz="1200" dirty="0">
                <a:solidFill>
                  <a:srgbClr val="80808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</a:p>
          <a:p>
            <a:pPr lvl="0">
              <a:spcBef>
                <a:spcPts val="400"/>
              </a:spcBef>
            </a:pPr>
            <a:endParaRPr sz="1200" dirty="0">
              <a:solidFill>
                <a:srgbClr val="80808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42900" lvl="0" indent="-342900">
              <a:spcBef>
                <a:spcPts val="400"/>
              </a:spcBef>
            </a:pPr>
            <a:endParaRPr sz="1200" dirty="0">
              <a:solidFill>
                <a:srgbClr val="80808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42900" lvl="0" indent="-342900">
              <a:spcBef>
                <a:spcPts val="400"/>
              </a:spcBef>
            </a:pPr>
            <a:endParaRPr sz="1200" dirty="0">
              <a:solidFill>
                <a:srgbClr val="808080"/>
              </a:solidFill>
            </a:endParaRPr>
          </a:p>
        </p:txBody>
      </p:sp>
      <p:sp>
        <p:nvSpPr>
          <p:cNvPr id="11" name="Shape 255"/>
          <p:cNvSpPr/>
          <p:nvPr/>
        </p:nvSpPr>
        <p:spPr>
          <a:xfrm>
            <a:off x="0" y="1556792"/>
            <a:ext cx="4680522" cy="45365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Shape 256"/>
          <p:cNvSpPr/>
          <p:nvPr/>
        </p:nvSpPr>
        <p:spPr>
          <a:xfrm>
            <a:off x="0" y="5949279"/>
            <a:ext cx="9144000" cy="10081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" name="image3.jpg" descr="ООО  Промет_сейфобщ_верх1_р"/>
          <p:cNvPicPr/>
          <p:nvPr/>
        </p:nvPicPr>
        <p:blipFill>
          <a:blip r:embed="rId2" cstate="print">
            <a:extLst/>
          </a:blip>
          <a:srcRect l="80679"/>
          <a:stretch>
            <a:fillRect/>
          </a:stretch>
        </p:blipFill>
        <p:spPr>
          <a:xfrm>
            <a:off x="7668344" y="6165303"/>
            <a:ext cx="1129267" cy="47846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258"/>
          <p:cNvSpPr/>
          <p:nvPr/>
        </p:nvSpPr>
        <p:spPr>
          <a:xfrm>
            <a:off x="0" y="620689"/>
            <a:ext cx="8100392" cy="936104"/>
          </a:xfrm>
          <a:prstGeom prst="rect">
            <a:avLst/>
          </a:prstGeom>
          <a:solidFill>
            <a:srgbClr val="25406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Shape 259"/>
          <p:cNvSpPr/>
          <p:nvPr/>
        </p:nvSpPr>
        <p:spPr>
          <a:xfrm>
            <a:off x="1691680" y="0"/>
            <a:ext cx="7452320" cy="11967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Shape 260"/>
          <p:cNvSpPr/>
          <p:nvPr/>
        </p:nvSpPr>
        <p:spPr>
          <a:xfrm>
            <a:off x="1835696" y="620688"/>
            <a:ext cx="5652121" cy="1318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>
              <a:spcBef>
                <a:spcPts val="400"/>
              </a:spcBef>
            </a:pPr>
            <a:r>
              <a:rPr sz="2000" b="1" dirty="0" err="1">
                <a:solidFill>
                  <a:srgbClr val="808080"/>
                </a:solidFill>
                <a:latin typeface="Book Antiqua" panose="02040602050305030304" pitchFamily="18" charset="0"/>
              </a:rPr>
              <a:t>Модельный</a:t>
            </a:r>
            <a:r>
              <a:rPr sz="2000" b="1" dirty="0">
                <a:solidFill>
                  <a:srgbClr val="808080"/>
                </a:solidFill>
                <a:latin typeface="Book Antiqua" panose="02040602050305030304" pitchFamily="18" charset="0"/>
              </a:rPr>
              <a:t> </a:t>
            </a:r>
            <a:r>
              <a:rPr sz="2000" b="1" dirty="0" err="1">
                <a:solidFill>
                  <a:srgbClr val="808080"/>
                </a:solidFill>
                <a:latin typeface="Book Antiqua" panose="02040602050305030304" pitchFamily="18" charset="0"/>
              </a:rPr>
              <a:t>ряд</a:t>
            </a:r>
            <a:r>
              <a:rPr sz="2000" b="1" dirty="0">
                <a:solidFill>
                  <a:srgbClr val="808080"/>
                </a:solidFill>
                <a:latin typeface="Book Antiqua" panose="02040602050305030304" pitchFamily="18" charset="0"/>
              </a:rPr>
              <a:t> KMS</a:t>
            </a:r>
          </a:p>
          <a:p>
            <a:pPr lvl="0">
              <a:spcBef>
                <a:spcPts val="200"/>
              </a:spcBef>
            </a:pPr>
            <a:r>
              <a:rPr sz="1200" dirty="0">
                <a:solidFill>
                  <a:srgbClr val="808080"/>
                </a:solidFill>
                <a:latin typeface="Book Antiqua" panose="02040602050305030304" pitchFamily="18" charset="0"/>
                <a:ea typeface="Arial Bold"/>
                <a:cs typeface="Arial Bold"/>
                <a:sym typeface="Arial Bold"/>
              </a:rPr>
              <a:t> </a:t>
            </a:r>
          </a:p>
          <a:p>
            <a:pPr lvl="0">
              <a:spcBef>
                <a:spcPts val="400"/>
              </a:spcBef>
            </a:pPr>
            <a:endParaRPr sz="1200" dirty="0">
              <a:solidFill>
                <a:srgbClr val="80808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42900" lvl="0" indent="-342900">
              <a:spcBef>
                <a:spcPts val="400"/>
              </a:spcBef>
            </a:pPr>
            <a:endParaRPr sz="1200" dirty="0">
              <a:solidFill>
                <a:srgbClr val="80808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42900" lvl="0" indent="-342900">
              <a:spcBef>
                <a:spcPts val="400"/>
              </a:spcBef>
            </a:pPr>
            <a:endParaRPr sz="1200" dirty="0">
              <a:solidFill>
                <a:srgbClr val="808080"/>
              </a:solidFill>
            </a:endParaRPr>
          </a:p>
        </p:txBody>
      </p:sp>
      <p:graphicFrame>
        <p:nvGraphicFramePr>
          <p:cNvPr id="17" name="Table 261"/>
          <p:cNvGraphicFramePr/>
          <p:nvPr>
            <p:extLst>
              <p:ext uri="{D42A27DB-BD31-4B8C-83A1-F6EECF244321}">
                <p14:modId xmlns="" xmlns:p14="http://schemas.microsoft.com/office/powerpoint/2010/main" val="2837473825"/>
              </p:ext>
            </p:extLst>
          </p:nvPr>
        </p:nvGraphicFramePr>
        <p:xfrm>
          <a:off x="755576" y="1844824"/>
          <a:ext cx="7344815" cy="379344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88231"/>
                <a:gridCol w="1080120"/>
                <a:gridCol w="1080120"/>
                <a:gridCol w="1080120"/>
                <a:gridCol w="1152128"/>
                <a:gridCol w="864096"/>
              </a:tblGrid>
              <a:tr h="503272">
                <a:tc rowSpan="2"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500" dirty="0" err="1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модель</a:t>
                      </a:r>
                      <a:endParaRPr sz="1500" dirty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C6D9F1"/>
                    </a:solidFill>
                  </a:tcPr>
                </a:tc>
                <a:tc gridSpan="3"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lang="ru-RU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Внешние </a:t>
                      </a:r>
                      <a:r>
                        <a:rPr sz="1500" dirty="0" err="1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размеры</a:t>
                      </a:r>
                      <a:r>
                        <a:rPr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                               </a:t>
                      </a:r>
                    </a:p>
                    <a:p>
                      <a:pPr lvl="0" algn="ctr">
                        <a:defRPr sz="1800" b="0" i="0"/>
                      </a:pPr>
                      <a:r>
                        <a:rPr lang="ru-RU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  </a:t>
                      </a:r>
                      <a:r>
                        <a:rPr lang="en-US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(с терминалом)</a:t>
                      </a:r>
                      <a:r>
                        <a:rPr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sz="1500" dirty="0" err="1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мм</a:t>
                      </a:r>
                      <a:r>
                        <a:rPr lang="ru-RU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500" dirty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500" dirty="0" err="1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количество</a:t>
                      </a:r>
                      <a:r>
                        <a:rPr sz="1500" dirty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500" dirty="0" err="1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ключей</a:t>
                      </a:r>
                      <a:r>
                        <a:rPr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,</a:t>
                      </a:r>
                      <a:endParaRPr lang="en-US" sz="1500" dirty="0" smtClean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algn="ctr">
                        <a:defRPr sz="1800" b="0" i="0"/>
                      </a:pPr>
                      <a:r>
                        <a:rPr sz="1500" dirty="0" err="1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шт</a:t>
                      </a:r>
                      <a:r>
                        <a:rPr sz="1500" dirty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C6D9F1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500" dirty="0" err="1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вес</a:t>
                      </a:r>
                      <a:r>
                        <a:rPr sz="1500" dirty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sz="1500" dirty="0" err="1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кг</a:t>
                      </a:r>
                      <a:endParaRPr sz="1500" dirty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C6D9F1"/>
                    </a:solidFill>
                  </a:tcPr>
                </a:tc>
              </a:tr>
              <a:tr h="4491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50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высота 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50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ширина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500" dirty="0" err="1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глубина</a:t>
                      </a:r>
                      <a:endParaRPr sz="1500" dirty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C6D9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6431">
                <a:tc>
                  <a:txBody>
                    <a:bodyPr/>
                    <a:lstStyle/>
                    <a:p>
                      <a:pPr marL="9525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endParaRPr lang="ru-RU" sz="1500" dirty="0" smtClean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9525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ru-RU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Комплект </a:t>
                      </a:r>
                      <a:r>
                        <a:rPr lang="en-US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KMS – </a:t>
                      </a:r>
                      <a:r>
                        <a:rPr lang="ru-RU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lang="en-US" sz="1500" dirty="0" smtClean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lang="ru-RU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266</a:t>
                      </a:r>
                      <a:endParaRPr sz="1500" dirty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lang="ru-RU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502</a:t>
                      </a:r>
                      <a:endParaRPr sz="1500" dirty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lang="ru-RU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147</a:t>
                      </a:r>
                      <a:endParaRPr sz="1500" dirty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lang="ru-RU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sz="1500" dirty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lang="ru-RU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1500" dirty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6431">
                <a:tc>
                  <a:txBody>
                    <a:bodyPr/>
                    <a:lstStyle/>
                    <a:p>
                      <a:pPr marL="95250" lvl="0" indent="0" algn="l">
                        <a:defRPr sz="1800" b="0" i="0"/>
                      </a:pPr>
                      <a:endParaRPr lang="ru-RU" sz="1500" dirty="0" smtClean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95250" lvl="0" indent="0" algn="l">
                        <a:defRPr sz="1800" b="0" i="0"/>
                      </a:pPr>
                      <a:r>
                        <a:rPr lang="ru-RU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Комплект </a:t>
                      </a:r>
                      <a:r>
                        <a:rPr lang="en-US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KMS – </a:t>
                      </a:r>
                      <a:r>
                        <a:rPr lang="ru-RU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 lang="en-US" sz="1500" dirty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lang="ru-RU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510</a:t>
                      </a:r>
                      <a:endParaRPr sz="1500" dirty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lang="en-US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555/</a:t>
                      </a:r>
                      <a:r>
                        <a:rPr lang="ru-RU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735</a:t>
                      </a:r>
                      <a:endParaRPr sz="1500" dirty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r>
                        <a:rPr lang="en-US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69</a:t>
                      </a:r>
                      <a:endParaRPr sz="1500" dirty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lang="ru-RU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 sz="1500" dirty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lang="ru-RU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r>
                        <a:rPr lang="en-US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1500" dirty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6431">
                <a:tc>
                  <a:txBody>
                    <a:bodyPr/>
                    <a:lstStyle/>
                    <a:p>
                      <a:pPr marL="95250" lvl="0" indent="0" algn="l">
                        <a:defRPr sz="1800" b="0" i="0"/>
                      </a:pPr>
                      <a:endParaRPr lang="ru-RU" sz="1500" dirty="0" smtClean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95250" lvl="0" indent="0" algn="l">
                        <a:defRPr sz="1800" b="0" i="0"/>
                      </a:pPr>
                      <a:r>
                        <a:rPr lang="ru-RU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Комплект </a:t>
                      </a:r>
                      <a:r>
                        <a:rPr lang="en-US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KMS – 3</a:t>
                      </a:r>
                      <a:r>
                        <a:rPr lang="ru-RU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0</a:t>
                      </a:r>
                      <a:endParaRPr lang="en-US" sz="1500" dirty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lang="en-US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605</a:t>
                      </a:r>
                      <a:endParaRPr sz="1500" dirty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lang="en-US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555/</a:t>
                      </a:r>
                      <a:r>
                        <a:rPr lang="ru-RU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735</a:t>
                      </a:r>
                      <a:endParaRPr sz="1500" dirty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r>
                        <a:rPr lang="en-US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69</a:t>
                      </a:r>
                      <a:endParaRPr sz="1500" dirty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lang="en-US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r>
                        <a:rPr lang="ru-RU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0</a:t>
                      </a:r>
                      <a:endParaRPr sz="1500" dirty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lang="ru-RU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r>
                        <a:rPr lang="en-US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 sz="1500" dirty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536431">
                <a:tc>
                  <a:txBody>
                    <a:bodyPr/>
                    <a:lstStyle/>
                    <a:p>
                      <a:pPr marL="95250" lvl="0" indent="0" algn="l">
                        <a:defRPr sz="1800" b="0" i="0"/>
                      </a:pPr>
                      <a:endParaRPr lang="ru-RU" sz="1500" dirty="0" smtClean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95250" lvl="0" indent="0" algn="l">
                        <a:defRPr sz="1800" b="0" i="0"/>
                      </a:pPr>
                      <a:r>
                        <a:rPr lang="ru-RU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Комплект </a:t>
                      </a:r>
                      <a:r>
                        <a:rPr lang="en-US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KMS – </a:t>
                      </a:r>
                      <a:r>
                        <a:rPr lang="ru-RU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50</a:t>
                      </a:r>
                      <a:endParaRPr lang="en-US" sz="1500" dirty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lang="ru-RU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790</a:t>
                      </a:r>
                      <a:endParaRPr sz="1500" dirty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lang="en-US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555/</a:t>
                      </a:r>
                      <a:r>
                        <a:rPr lang="ru-RU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735</a:t>
                      </a:r>
                      <a:endParaRPr sz="1500" dirty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r>
                        <a:rPr lang="en-US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69</a:t>
                      </a:r>
                      <a:endParaRPr sz="1500" dirty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lang="ru-RU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50</a:t>
                      </a:r>
                      <a:endParaRPr sz="1500" dirty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lang="en-US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37</a:t>
                      </a:r>
                      <a:endParaRPr sz="1500" dirty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695296">
                <a:tc>
                  <a:txBody>
                    <a:bodyPr/>
                    <a:lstStyle/>
                    <a:p>
                      <a:pPr marL="95250" lvl="0" indent="0" algn="l">
                        <a:defRPr sz="1800" b="0" i="0"/>
                      </a:pPr>
                      <a:endParaRPr lang="ru-RU" sz="1500" dirty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95250" lvl="0" indent="0" algn="l">
                        <a:defRPr sz="1800" b="0" i="0"/>
                      </a:pPr>
                      <a:r>
                        <a:rPr lang="ru-RU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Комплект </a:t>
                      </a:r>
                      <a:r>
                        <a:rPr lang="en-US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KMS – </a:t>
                      </a:r>
                      <a:r>
                        <a:rPr lang="ru-RU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100</a:t>
                      </a:r>
                      <a:endParaRPr lang="en-US" sz="1500" dirty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lang="ru-RU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976</a:t>
                      </a:r>
                      <a:endParaRPr sz="1500" dirty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lang="en-US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735/</a:t>
                      </a:r>
                      <a:r>
                        <a:rPr lang="ru-RU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915</a:t>
                      </a:r>
                      <a:endParaRPr sz="1500" dirty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r>
                        <a:rPr lang="en-US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69</a:t>
                      </a:r>
                      <a:endParaRPr sz="1500" dirty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lang="ru-RU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100</a:t>
                      </a:r>
                      <a:endParaRPr sz="1500" dirty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lang="en-US" sz="1500" dirty="0" smtClean="0">
                          <a:solidFill>
                            <a:srgbClr val="254061"/>
                          </a:solidFill>
                          <a:latin typeface="Book Antiqua" panose="02040602050305030304" pitchFamily="18" charset="0"/>
                          <a:ea typeface="Arial"/>
                          <a:cs typeface="Arial"/>
                          <a:sym typeface="Arial"/>
                        </a:rPr>
                        <a:t>57</a:t>
                      </a:r>
                      <a:endParaRPr sz="1500" dirty="0">
                        <a:solidFill>
                          <a:srgbClr val="254061"/>
                        </a:solidFill>
                        <a:latin typeface="Book Antiqua" panose="020406020503050303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79512" y="692696"/>
            <a:ext cx="8568952" cy="525658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Platshållare för text 12"/>
          <p:cNvSpPr txBox="1">
            <a:spLocks/>
          </p:cNvSpPr>
          <p:nvPr/>
        </p:nvSpPr>
        <p:spPr>
          <a:xfrm>
            <a:off x="-324544" y="548680"/>
            <a:ext cx="9865096" cy="576064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 smtClean="0">
                <a:solidFill>
                  <a:schemeClr val="bg1"/>
                </a:solidFill>
                <a:cs typeface="Arial" pitchFamily="34" charset="0"/>
              </a:rPr>
              <a:t>Стабильность бизнеса с ПРОМЕТ</a:t>
            </a: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v-SE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Рисунок 11" descr="ООО  Промет_сейфобщ_верх1_р"/>
          <p:cNvPicPr/>
          <p:nvPr/>
        </p:nvPicPr>
        <p:blipFill>
          <a:blip r:embed="rId2" cstate="print"/>
          <a:srcRect l="80679"/>
          <a:stretch>
            <a:fillRect/>
          </a:stretch>
        </p:blipFill>
        <p:spPr bwMode="auto">
          <a:xfrm>
            <a:off x="7668344" y="6165304"/>
            <a:ext cx="1129266" cy="47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latshållare för text 12"/>
          <p:cNvSpPr txBox="1">
            <a:spLocks/>
          </p:cNvSpPr>
          <p:nvPr/>
        </p:nvSpPr>
        <p:spPr>
          <a:xfrm>
            <a:off x="432048" y="3717032"/>
            <a:ext cx="4283968" cy="230425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Опыт работы более 2</a:t>
            </a:r>
            <a:r>
              <a:rPr lang="ru-RU" sz="1500" dirty="0">
                <a:solidFill>
                  <a:schemeClr val="bg1"/>
                </a:solidFill>
                <a:latin typeface="Book Antiqua" panose="02040602050305030304" pitchFamily="18" charset="0"/>
              </a:rPr>
              <a:t>8</a:t>
            </a: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лет;</a:t>
            </a:r>
          </a:p>
          <a:p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 </a:t>
            </a:r>
          </a:p>
          <a:p>
            <a:pPr lvl="0"/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собственное производство – 3 завода;</a:t>
            </a:r>
          </a:p>
          <a:p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 </a:t>
            </a:r>
          </a:p>
          <a:p>
            <a:pPr lvl="0"/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система менеджмента качества сертифицирована в соответствии с международным стандартом ISO 9001</a:t>
            </a:r>
            <a:endParaRPr lang="en-US" sz="1500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lvl="0"/>
            <a:endParaRPr lang="en-US" sz="1500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lvl="0"/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сервисная служба;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v-S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Рисунок 16" descr="ООО  Промет_сейфобщ_верх1_р"/>
          <p:cNvPicPr/>
          <p:nvPr/>
        </p:nvPicPr>
        <p:blipFill>
          <a:blip r:embed="rId2" cstate="print"/>
          <a:srcRect l="80679"/>
          <a:stretch>
            <a:fillRect/>
          </a:stretch>
        </p:blipFill>
        <p:spPr bwMode="auto">
          <a:xfrm>
            <a:off x="7668344" y="6165304"/>
            <a:ext cx="1129266" cy="47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Панорама_Проме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692696"/>
            <a:ext cx="7446536" cy="2736304"/>
          </a:xfrm>
          <a:prstGeom prst="rect">
            <a:avLst/>
          </a:prstGeom>
        </p:spPr>
      </p:pic>
      <p:sp>
        <p:nvSpPr>
          <p:cNvPr id="19" name="Platshållare för text 12"/>
          <p:cNvSpPr txBox="1">
            <a:spLocks/>
          </p:cNvSpPr>
          <p:nvPr/>
        </p:nvSpPr>
        <p:spPr>
          <a:xfrm>
            <a:off x="4572000" y="3717032"/>
            <a:ext cx="4104456" cy="24482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развитое филиальное покрытие: 33 филиала на территории России;</a:t>
            </a:r>
          </a:p>
          <a:p>
            <a:endParaRPr lang="en-US" sz="1500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9 зарубежных филиалов, включая  страны: Германия, Польша, Болгария, Украина; Казахстан, страны Прибалтики</a:t>
            </a:r>
          </a:p>
          <a:p>
            <a:endParaRPr lang="ru-RU" sz="1500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 </a:t>
            </a: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непрерывное совершенствование и прозрачность.</a:t>
            </a:r>
            <a:endParaRPr lang="ru-RU" sz="1500" b="1" dirty="0" smtClean="0">
              <a:solidFill>
                <a:schemeClr val="bg1"/>
              </a:solidFill>
              <a:latin typeface="Book Antiqua" panose="02040602050305030304" pitchFamily="18" charset="0"/>
              <a:cs typeface="Arial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v-S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hape 259"/>
          <p:cNvSpPr/>
          <p:nvPr/>
        </p:nvSpPr>
        <p:spPr>
          <a:xfrm>
            <a:off x="1619672" y="0"/>
            <a:ext cx="7524328" cy="11967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ru-RU" sz="2000" b="1" kern="12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19672" y="692696"/>
            <a:ext cx="46410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  <a:cs typeface="Arial" pitchFamily="34" charset="0"/>
              </a:rPr>
              <a:t>    Стабильность бизнеса с ПРОМЕТ</a:t>
            </a:r>
            <a:endParaRPr lang="ru-RU" sz="2000" b="1" kern="1200" dirty="0" smtClean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/>
          <p:nvPr/>
        </p:nvSpPr>
        <p:spPr>
          <a:xfrm>
            <a:off x="1071976" y="888691"/>
            <a:ext cx="4229142" cy="32559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5" name="Shape 335"/>
          <p:cNvSpPr/>
          <p:nvPr/>
        </p:nvSpPr>
        <p:spPr>
          <a:xfrm>
            <a:off x="3872657" y="888691"/>
            <a:ext cx="4229142" cy="32559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6" name="Shape 336"/>
          <p:cNvSpPr/>
          <p:nvPr/>
        </p:nvSpPr>
        <p:spPr>
          <a:xfrm>
            <a:off x="2472316" y="3140967"/>
            <a:ext cx="4229143" cy="32559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7" name="Shape 337"/>
          <p:cNvSpPr/>
          <p:nvPr/>
        </p:nvSpPr>
        <p:spPr>
          <a:xfrm>
            <a:off x="1071976" y="888691"/>
            <a:ext cx="4229142" cy="32559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3872657" y="888691"/>
            <a:ext cx="4229142" cy="32559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9" name="Shape 339"/>
          <p:cNvSpPr/>
          <p:nvPr/>
        </p:nvSpPr>
        <p:spPr>
          <a:xfrm>
            <a:off x="2472316" y="2658499"/>
            <a:ext cx="4229143" cy="32559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0" name="Shape 340"/>
          <p:cNvSpPr/>
          <p:nvPr/>
        </p:nvSpPr>
        <p:spPr>
          <a:xfrm>
            <a:off x="1691680" y="5497486"/>
            <a:ext cx="5760640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ctr"/>
            <a:r>
              <a:rPr sz="1400">
                <a:solidFill>
                  <a:srgbClr val="808080"/>
                </a:solidFill>
              </a:rPr>
              <a:t>Для более подробной информации посетите </a:t>
            </a:r>
            <a:r>
              <a:rPr sz="1400">
                <a:solidFill>
                  <a:srgbClr val="558ED5"/>
                </a:solidFill>
              </a:rPr>
              <a:t>www.safe.ru </a:t>
            </a:r>
          </a:p>
        </p:txBody>
      </p:sp>
      <p:pic>
        <p:nvPicPr>
          <p:cNvPr id="341" name="image3.jpg" descr="ООО  Промет_сейфобщ_верх1_р"/>
          <p:cNvPicPr/>
          <p:nvPr/>
        </p:nvPicPr>
        <p:blipFill>
          <a:blip r:embed="rId2" cstate="print">
            <a:extLst/>
          </a:blip>
          <a:srcRect l="80679"/>
          <a:stretch>
            <a:fillRect/>
          </a:stretch>
        </p:blipFill>
        <p:spPr>
          <a:xfrm>
            <a:off x="3851919" y="4681187"/>
            <a:ext cx="1463364" cy="620021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Shape 342"/>
          <p:cNvSpPr/>
          <p:nvPr/>
        </p:nvSpPr>
        <p:spPr>
          <a:xfrm>
            <a:off x="1619671" y="2823318"/>
            <a:ext cx="576064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b="1" dirty="0" smtClean="0">
                <a:solidFill>
                  <a:srgbClr val="808080"/>
                </a:solidFill>
              </a:rPr>
              <a:t>БЛАГОДАР</a:t>
            </a:r>
            <a:r>
              <a:rPr lang="ru-RU" sz="2400" b="1" dirty="0" smtClean="0">
                <a:solidFill>
                  <a:srgbClr val="808080"/>
                </a:solidFill>
              </a:rPr>
              <a:t>ИМ</a:t>
            </a:r>
            <a:r>
              <a:rPr sz="2400" b="1" dirty="0" smtClean="0">
                <a:solidFill>
                  <a:srgbClr val="808080"/>
                </a:solidFill>
              </a:rPr>
              <a:t> </a:t>
            </a:r>
            <a:r>
              <a:rPr sz="2400" b="1" dirty="0">
                <a:solidFill>
                  <a:srgbClr val="808080"/>
                </a:solidFill>
              </a:rPr>
              <a:t>ЗА ВНИМАНИЕ</a:t>
            </a: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/>
        </p:nvSpPr>
        <p:spPr>
          <a:xfrm>
            <a:off x="3995936" y="620687"/>
            <a:ext cx="5400600" cy="5544618"/>
          </a:xfrm>
          <a:prstGeom prst="rect">
            <a:avLst/>
          </a:prstGeom>
          <a:solidFill>
            <a:srgbClr val="25406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002060"/>
                </a:solidFill>
              </a:defRPr>
            </a:pPr>
            <a:endParaRPr/>
          </a:p>
        </p:txBody>
      </p:sp>
      <p:sp>
        <p:nvSpPr>
          <p:cNvPr id="194" name="Shape 194"/>
          <p:cNvSpPr/>
          <p:nvPr/>
        </p:nvSpPr>
        <p:spPr>
          <a:xfrm>
            <a:off x="1" y="-1"/>
            <a:ext cx="7524328" cy="11967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5" name="Shape 195"/>
          <p:cNvSpPr/>
          <p:nvPr/>
        </p:nvSpPr>
        <p:spPr>
          <a:xfrm>
            <a:off x="1763688" y="620688"/>
            <a:ext cx="5652121" cy="1318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r">
              <a:spcBef>
                <a:spcPts val="400"/>
              </a:spcBef>
            </a:pPr>
            <a:r>
              <a:rPr sz="2000" b="1" dirty="0" err="1">
                <a:solidFill>
                  <a:srgbClr val="808080"/>
                </a:solidFill>
                <a:latin typeface="Book Antiqua" panose="02040602050305030304" pitchFamily="18" charset="0"/>
              </a:rPr>
              <a:t>Знакомство</a:t>
            </a:r>
            <a:r>
              <a:rPr sz="2000" b="1" dirty="0">
                <a:solidFill>
                  <a:srgbClr val="808080"/>
                </a:solidFill>
                <a:latin typeface="Book Antiqua" panose="02040602050305030304" pitchFamily="18" charset="0"/>
              </a:rPr>
              <a:t> с KMS. </a:t>
            </a:r>
            <a:r>
              <a:rPr sz="2000" b="1" dirty="0" err="1" smtClean="0">
                <a:solidFill>
                  <a:srgbClr val="808080"/>
                </a:solidFill>
                <a:latin typeface="Book Antiqua" panose="02040602050305030304" pitchFamily="18" charset="0"/>
              </a:rPr>
              <a:t>Назначение</a:t>
            </a:r>
            <a:r>
              <a:rPr lang="ru-RU" sz="2000" b="1" dirty="0" smtClean="0">
                <a:solidFill>
                  <a:srgbClr val="808080"/>
                </a:solidFill>
                <a:latin typeface="Book Antiqua" panose="02040602050305030304" pitchFamily="18" charset="0"/>
              </a:rPr>
              <a:t>.</a:t>
            </a:r>
            <a:r>
              <a:rPr sz="2000" b="1" dirty="0" smtClean="0">
                <a:solidFill>
                  <a:srgbClr val="808080"/>
                </a:solidFill>
                <a:latin typeface="Book Antiqua" panose="02040602050305030304" pitchFamily="18" charset="0"/>
              </a:rPr>
              <a:t> </a:t>
            </a:r>
            <a:r>
              <a:rPr sz="2000" b="1" dirty="0" err="1">
                <a:solidFill>
                  <a:srgbClr val="808080"/>
                </a:solidFill>
                <a:latin typeface="Book Antiqua" panose="02040602050305030304" pitchFamily="18" charset="0"/>
              </a:rPr>
              <a:t>Описание</a:t>
            </a:r>
            <a:r>
              <a:rPr sz="2000" dirty="0">
                <a:solidFill>
                  <a:srgbClr val="808080"/>
                </a:solidFill>
              </a:rPr>
              <a:t>.</a:t>
            </a:r>
          </a:p>
          <a:p>
            <a:pPr lvl="0">
              <a:spcBef>
                <a:spcPts val="200"/>
              </a:spcBef>
            </a:pPr>
            <a:r>
              <a:rPr sz="1200" dirty="0">
                <a:solidFill>
                  <a:srgbClr val="80808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</a:p>
          <a:p>
            <a:pPr lvl="0">
              <a:spcBef>
                <a:spcPts val="400"/>
              </a:spcBef>
            </a:pPr>
            <a:endParaRPr sz="1200" dirty="0">
              <a:solidFill>
                <a:srgbClr val="80808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42900" lvl="0" indent="-342900">
              <a:spcBef>
                <a:spcPts val="400"/>
              </a:spcBef>
            </a:pPr>
            <a:endParaRPr sz="1200" dirty="0">
              <a:solidFill>
                <a:srgbClr val="80808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42900" lvl="0" indent="-342900">
              <a:spcBef>
                <a:spcPts val="400"/>
              </a:spcBef>
            </a:pPr>
            <a:endParaRPr sz="1200" dirty="0">
              <a:solidFill>
                <a:srgbClr val="808080"/>
              </a:solidFill>
            </a:endParaRPr>
          </a:p>
        </p:txBody>
      </p:sp>
      <p:sp>
        <p:nvSpPr>
          <p:cNvPr id="196" name="Shape 196"/>
          <p:cNvSpPr/>
          <p:nvPr/>
        </p:nvSpPr>
        <p:spPr>
          <a:xfrm>
            <a:off x="-1" y="5949279"/>
            <a:ext cx="9396537" cy="10081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97" name="image3.jpg" descr="ООО  Промет_сейфобщ_верх1_р"/>
          <p:cNvPicPr/>
          <p:nvPr/>
        </p:nvPicPr>
        <p:blipFill>
          <a:blip r:embed="rId2" cstate="print">
            <a:extLst/>
          </a:blip>
          <a:srcRect l="80679"/>
          <a:stretch>
            <a:fillRect/>
          </a:stretch>
        </p:blipFill>
        <p:spPr>
          <a:xfrm>
            <a:off x="7668344" y="6165303"/>
            <a:ext cx="1129267" cy="478466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hape 198"/>
          <p:cNvSpPr/>
          <p:nvPr/>
        </p:nvSpPr>
        <p:spPr>
          <a:xfrm>
            <a:off x="35496" y="5517231"/>
            <a:ext cx="4211960" cy="1729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>
              <a:spcBef>
                <a:spcPts val="300"/>
              </a:spcBef>
            </a:pPr>
            <a:r>
              <a:rPr sz="1600" b="1">
                <a:solidFill>
                  <a:srgbClr val="FFFFFF"/>
                </a:solidFill>
              </a:rPr>
              <a:t>АВТОМАТИЧЕСКИЕ КЛЮЧНИЦЫ</a:t>
            </a:r>
          </a:p>
          <a:p>
            <a:pPr marL="342900" lvl="0" indent="-342900">
              <a:spcBef>
                <a:spcPts val="400"/>
              </a:spcBef>
            </a:pPr>
            <a:endParaRPr sz="200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42900" lvl="0" indent="-342900">
              <a:spcBef>
                <a:spcPts val="400"/>
              </a:spcBef>
            </a:pPr>
            <a:endParaRPr sz="3200"/>
          </a:p>
        </p:txBody>
      </p:sp>
      <p:sp>
        <p:nvSpPr>
          <p:cNvPr id="199" name="Shape 199"/>
          <p:cNvSpPr/>
          <p:nvPr/>
        </p:nvSpPr>
        <p:spPr>
          <a:xfrm>
            <a:off x="4283967" y="1628800"/>
            <a:ext cx="4536506" cy="2605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>
              <a:spcBef>
                <a:spcPts val="400"/>
              </a:spcBef>
              <a:buFont typeface="Arial" pitchFamily="34" charset="0"/>
              <a:buChar char="•"/>
            </a:pPr>
            <a:r>
              <a:rPr lang="ru-RU" sz="1500" b="1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b="1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Key </a:t>
            </a:r>
            <a:r>
              <a:rPr sz="1500" b="1" dirty="0">
                <a:solidFill>
                  <a:srgbClr val="FFFFFF"/>
                </a:solidFill>
                <a:latin typeface="Book Antiqua" panose="02040602050305030304" pitchFamily="18" charset="0"/>
              </a:rPr>
              <a:t>Management System (KMS) </a:t>
            </a:r>
            <a:r>
              <a:rPr lang="en-US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- 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автоматическая</a:t>
            </a:r>
            <a:r>
              <a:rPr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система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хранения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ключей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с 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возможностью</a:t>
            </a: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управления и</a:t>
            </a:r>
            <a:r>
              <a:rPr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настройки 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доступа</a:t>
            </a:r>
            <a:r>
              <a:rPr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сотрудников</a:t>
            </a: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к ключам</a:t>
            </a:r>
            <a:r>
              <a:rPr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.</a:t>
            </a:r>
            <a:endParaRPr sz="1500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pPr lvl="0">
              <a:spcBef>
                <a:spcPts val="400"/>
              </a:spcBef>
              <a:buFont typeface="Arial" pitchFamily="34" charset="0"/>
              <a:buChar char="•"/>
            </a:pPr>
            <a:endParaRPr lang="ru-RU" sz="1500" dirty="0" smtClean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pPr lvl="0">
              <a:spcBef>
                <a:spcPts val="400"/>
              </a:spcBef>
              <a:buFont typeface="Arial" pitchFamily="34" charset="0"/>
              <a:buChar char="•"/>
            </a:pPr>
            <a:r>
              <a:rPr lang="ru-RU" sz="1500" b="1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Задача </a:t>
            </a:r>
            <a:r>
              <a:rPr lang="en-US" sz="1500" b="1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KMS</a:t>
            </a:r>
            <a:r>
              <a:rPr lang="ru-RU" sz="1500" b="1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: </a:t>
            </a:r>
            <a:endParaRPr lang="en-US" sz="1500" b="1" dirty="0" smtClean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pPr lvl="0">
              <a:spcBef>
                <a:spcPts val="400"/>
              </a:spcBef>
              <a:buFont typeface="Arial" pitchFamily="34" charset="0"/>
              <a:buChar char="•"/>
            </a:pP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обеспечить безопасное хранение и круглосуточное администрирование ключей. </a:t>
            </a:r>
            <a:endParaRPr lang="en-US" sz="1500" dirty="0" smtClean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pPr lvl="0">
              <a:spcBef>
                <a:spcPts val="400"/>
              </a:spcBef>
              <a:buFont typeface="Arial" pitchFamily="34" charset="0"/>
              <a:buChar char="•"/>
            </a:pP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Автоматизация процесса хранения и выдачи ключей.</a:t>
            </a:r>
            <a:endParaRPr sz="1500" dirty="0">
              <a:solidFill>
                <a:srgbClr val="FFFFFF"/>
              </a:solidFill>
              <a:latin typeface="Book Antiqua" panose="0204060205030503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3981903" cy="4126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1"/>
            <a:ext cx="5292080" cy="4733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995936" y="620688"/>
            <a:ext cx="5400600" cy="55446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80528" y="0"/>
            <a:ext cx="7704856" cy="1196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Platshållare för text 12"/>
          <p:cNvSpPr txBox="1">
            <a:spLocks/>
          </p:cNvSpPr>
          <p:nvPr/>
        </p:nvSpPr>
        <p:spPr>
          <a:xfrm>
            <a:off x="1547664" y="620688"/>
            <a:ext cx="5652120" cy="504057"/>
          </a:xfrm>
          <a:prstGeom prst="rect">
            <a:avLst/>
          </a:prstGeom>
        </p:spPr>
        <p:txBody>
          <a:bodyPr/>
          <a:lstStyle/>
          <a:p>
            <a:pPr lvl="0" algn="r">
              <a:spcBef>
                <a:spcPct val="20000"/>
              </a:spcBef>
              <a:defRPr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  <a:cs typeface="Arial" pitchFamily="34" charset="0"/>
              </a:rPr>
              <a:t>Знакомство с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  <a:cs typeface="Arial" pitchFamily="34" charset="0"/>
              </a:rPr>
              <a:t>KMS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  <a:cs typeface="Arial" pitchFamily="34" charset="0"/>
              </a:rPr>
              <a:t>. 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  <a:cs typeface="Arial" pitchFamily="34" charset="0"/>
              </a:rPr>
              <a:t>Назначение. 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  <a:cs typeface="Arial" pitchFamily="34" charset="0"/>
              </a:rPr>
              <a:t>Описание.</a:t>
            </a:r>
          </a:p>
          <a:p>
            <a:pPr>
              <a:spcBef>
                <a:spcPct val="20000"/>
              </a:spcBef>
              <a:defRPr/>
            </a:pPr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v-SE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80528" y="5949280"/>
            <a:ext cx="9577064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ООО  Промет_сейфобщ_верх1_р"/>
          <p:cNvPicPr/>
          <p:nvPr/>
        </p:nvPicPr>
        <p:blipFill>
          <a:blip r:embed="rId3" cstate="print"/>
          <a:srcRect l="80679"/>
          <a:stretch>
            <a:fillRect/>
          </a:stretch>
        </p:blipFill>
        <p:spPr bwMode="auto">
          <a:xfrm>
            <a:off x="7668344" y="6165304"/>
            <a:ext cx="1129266" cy="47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latshållare för text 12"/>
          <p:cNvSpPr txBox="1">
            <a:spLocks/>
          </p:cNvSpPr>
          <p:nvPr/>
        </p:nvSpPr>
        <p:spPr>
          <a:xfrm>
            <a:off x="4283968" y="1268760"/>
            <a:ext cx="4608512" cy="4608512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Ключи или связки ключей крепятся на металлическом брелоке со встроенной RFID меткой при помощи специального стального троса-пломбы или кольца-пломбы.</a:t>
            </a:r>
            <a:endParaRPr lang="en-US" sz="1500" dirty="0" smtClean="0">
              <a:solidFill>
                <a:schemeClr val="bg1"/>
              </a:solidFill>
              <a:latin typeface="Book Antiqua" panose="02040602050305030304" pitchFamily="18" charset="0"/>
              <a:cs typeface="Arial" pitchFamily="34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</a:t>
            </a:r>
            <a:endParaRPr lang="en-US" sz="1500" dirty="0" smtClean="0">
              <a:solidFill>
                <a:schemeClr val="bg1"/>
              </a:solidFill>
              <a:latin typeface="Book Antiqua" panose="02040602050305030304" pitchFamily="18" charset="0"/>
              <a:cs typeface="Arial" pitchFamily="34" charset="0"/>
            </a:endParaRP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Система после идентификации пользователя световой индикацией показывает доступные для авторизованного человека ключи.</a:t>
            </a:r>
            <a:endParaRPr lang="en-US" sz="1500" dirty="0" smtClean="0">
              <a:solidFill>
                <a:schemeClr val="bg1"/>
              </a:solidFill>
              <a:latin typeface="Book Antiqua" panose="02040602050305030304" pitchFamily="18" charset="0"/>
              <a:cs typeface="Arial" pitchFamily="34" charset="0"/>
            </a:endParaRP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500" dirty="0">
              <a:solidFill>
                <a:schemeClr val="bg1"/>
              </a:solidFill>
              <a:latin typeface="Book Antiqua" panose="02040602050305030304" pitchFamily="18" charset="0"/>
              <a:cs typeface="Arial" pitchFamily="34" charset="0"/>
            </a:endParaRP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</a:t>
            </a: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Брелоки не привязаны к конкретному слоту, они могут быть возвращены в любой незанятый слот. Ключ</a:t>
            </a:r>
            <a:r>
              <a:rPr lang="en-US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</a:t>
            </a: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с брелоком идентифицируется терминалом по зарегистрированной </a:t>
            </a:r>
            <a:r>
              <a:rPr lang="en-US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RFID</a:t>
            </a: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-метке.</a:t>
            </a:r>
            <a:endPara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ok Antiqua" panose="02040602050305030304" pitchFamily="18" charset="0"/>
              <a:cs typeface="Arial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v-SE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/>
        </p:nvSpPr>
        <p:spPr>
          <a:xfrm>
            <a:off x="-1" y="692696"/>
            <a:ext cx="5076057" cy="6165304"/>
          </a:xfrm>
          <a:prstGeom prst="rect">
            <a:avLst/>
          </a:prstGeom>
          <a:solidFill>
            <a:srgbClr val="25406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27" name="image3.jpg" descr="ООО  Промет_сейфобщ_верх1_р"/>
          <p:cNvPicPr/>
          <p:nvPr/>
        </p:nvPicPr>
        <p:blipFill>
          <a:blip r:embed="rId2" cstate="print">
            <a:extLst/>
          </a:blip>
          <a:srcRect l="80679"/>
          <a:stretch>
            <a:fillRect/>
          </a:stretch>
        </p:blipFill>
        <p:spPr>
          <a:xfrm>
            <a:off x="7668344" y="6165303"/>
            <a:ext cx="1129267" cy="478466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Shape 228"/>
          <p:cNvSpPr/>
          <p:nvPr/>
        </p:nvSpPr>
        <p:spPr>
          <a:xfrm>
            <a:off x="1691679" y="0"/>
            <a:ext cx="7452321" cy="11967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9" name="Shape 229"/>
          <p:cNvSpPr/>
          <p:nvPr/>
        </p:nvSpPr>
        <p:spPr>
          <a:xfrm>
            <a:off x="1907704" y="620688"/>
            <a:ext cx="5652121" cy="1318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>
              <a:spcBef>
                <a:spcPts val="400"/>
              </a:spcBef>
            </a:pPr>
            <a:r>
              <a:rPr sz="2000" b="1" dirty="0" err="1">
                <a:solidFill>
                  <a:srgbClr val="808080"/>
                </a:solidFill>
                <a:latin typeface="Book Antiqua" panose="02040602050305030304" pitchFamily="18" charset="0"/>
              </a:rPr>
              <a:t>Комплект</a:t>
            </a:r>
            <a:r>
              <a:rPr sz="2000" b="1" dirty="0">
                <a:solidFill>
                  <a:srgbClr val="808080"/>
                </a:solidFill>
                <a:latin typeface="Book Antiqua" panose="02040602050305030304" pitchFamily="18" charset="0"/>
              </a:rPr>
              <a:t> </a:t>
            </a:r>
            <a:r>
              <a:rPr sz="2000" b="1" dirty="0" err="1">
                <a:solidFill>
                  <a:srgbClr val="808080"/>
                </a:solidFill>
                <a:latin typeface="Book Antiqua" panose="02040602050305030304" pitchFamily="18" charset="0"/>
              </a:rPr>
              <a:t>поставки</a:t>
            </a:r>
            <a:r>
              <a:rPr sz="2000" b="1" dirty="0">
                <a:solidFill>
                  <a:srgbClr val="808080"/>
                </a:solidFill>
                <a:latin typeface="Book Antiqua" panose="02040602050305030304" pitchFamily="18" charset="0"/>
              </a:rPr>
              <a:t> KMS </a:t>
            </a:r>
          </a:p>
          <a:p>
            <a:pPr lvl="0">
              <a:spcBef>
                <a:spcPts val="200"/>
              </a:spcBef>
            </a:pPr>
            <a:r>
              <a:rPr sz="1200" dirty="0">
                <a:solidFill>
                  <a:srgbClr val="80808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</a:p>
          <a:p>
            <a:pPr lvl="0">
              <a:spcBef>
                <a:spcPts val="400"/>
              </a:spcBef>
            </a:pPr>
            <a:endParaRPr sz="1200" dirty="0">
              <a:solidFill>
                <a:srgbClr val="80808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42900" lvl="0" indent="-342900">
              <a:spcBef>
                <a:spcPts val="400"/>
              </a:spcBef>
            </a:pPr>
            <a:endParaRPr sz="1200" dirty="0">
              <a:solidFill>
                <a:srgbClr val="80808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42900" lvl="0" indent="-342900">
              <a:spcBef>
                <a:spcPts val="400"/>
              </a:spcBef>
            </a:pPr>
            <a:endParaRPr sz="1200" dirty="0">
              <a:solidFill>
                <a:srgbClr val="808080"/>
              </a:solidFill>
            </a:endParaRPr>
          </a:p>
        </p:txBody>
      </p:sp>
      <p:sp>
        <p:nvSpPr>
          <p:cNvPr id="230" name="Shape 230"/>
          <p:cNvSpPr/>
          <p:nvPr/>
        </p:nvSpPr>
        <p:spPr>
          <a:xfrm>
            <a:off x="5904655" y="5517231"/>
            <a:ext cx="4211961" cy="1729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>
              <a:spcBef>
                <a:spcPts val="300"/>
              </a:spcBef>
            </a:pPr>
            <a:r>
              <a:rPr sz="1600" b="1">
                <a:solidFill>
                  <a:srgbClr val="FFFFFF"/>
                </a:solidFill>
              </a:rPr>
              <a:t>АВТОМАТИЧЕСКИЕ КЛЮЧНИЦЫ</a:t>
            </a:r>
          </a:p>
          <a:p>
            <a:pPr marL="342900" lvl="0" indent="-342900">
              <a:spcBef>
                <a:spcPts val="400"/>
              </a:spcBef>
            </a:pPr>
            <a:endParaRPr sz="200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42900" lvl="0" indent="-342900">
              <a:spcBef>
                <a:spcPts val="400"/>
              </a:spcBef>
            </a:pPr>
            <a:endParaRPr sz="3200"/>
          </a:p>
        </p:txBody>
      </p:sp>
      <p:sp>
        <p:nvSpPr>
          <p:cNvPr id="232" name="Shape 232"/>
          <p:cNvSpPr/>
          <p:nvPr/>
        </p:nvSpPr>
        <p:spPr>
          <a:xfrm>
            <a:off x="0" y="5949279"/>
            <a:ext cx="9144000" cy="10081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3" name="Shape 233"/>
          <p:cNvSpPr/>
          <p:nvPr/>
        </p:nvSpPr>
        <p:spPr>
          <a:xfrm>
            <a:off x="251520" y="1556792"/>
            <a:ext cx="4608514" cy="2759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l">
              <a:spcBef>
                <a:spcPts val="400"/>
              </a:spcBef>
            </a:pP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- 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модуль</a:t>
            </a:r>
            <a:r>
              <a:rPr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KMS;</a:t>
            </a:r>
          </a:p>
          <a:p>
            <a:pPr lvl="0" algn="l">
              <a:spcBef>
                <a:spcPts val="400"/>
              </a:spcBef>
              <a:buFontTx/>
              <a:buChar char="-"/>
            </a:pP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терминал</a:t>
            </a:r>
            <a:r>
              <a:rPr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для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авторизации</a:t>
            </a:r>
            <a:r>
              <a:rPr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пользователя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с сенсорным дисплеем</a:t>
            </a:r>
            <a:r>
              <a:rPr lang="en-US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;</a:t>
            </a:r>
            <a:endParaRPr lang="ru-RU" sz="1500" dirty="0" smtClean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pPr lvl="0" algn="l">
              <a:spcBef>
                <a:spcPts val="400"/>
              </a:spcBef>
              <a:buFontTx/>
              <a:buChar char="-"/>
            </a:pP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считыватель </a:t>
            </a:r>
            <a:r>
              <a:rPr lang="ru-RU"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отпечактов</a:t>
            </a: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пальцев</a:t>
            </a:r>
            <a:r>
              <a:rPr lang="en-US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;</a:t>
            </a:r>
            <a:endParaRPr sz="1500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pPr lvl="0" algn="l">
              <a:spcBef>
                <a:spcPts val="400"/>
              </a:spcBef>
            </a:pP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- 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контроллер</a:t>
            </a:r>
            <a:r>
              <a:rPr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ключницы с </a:t>
            </a:r>
            <a:r>
              <a:rPr lang="en-US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Ethernet</a:t>
            </a: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-разъёмом</a:t>
            </a:r>
            <a:r>
              <a:rPr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;</a:t>
            </a:r>
            <a:endParaRPr sz="1500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pPr lvl="0" algn="l">
              <a:spcBef>
                <a:spcPts val="400"/>
              </a:spcBef>
            </a:pP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- 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встроенный</a:t>
            </a:r>
            <a:r>
              <a:rPr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аккумулятор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;</a:t>
            </a:r>
          </a:p>
          <a:p>
            <a:pPr lvl="0" algn="l">
              <a:spcBef>
                <a:spcPts val="400"/>
              </a:spcBef>
            </a:pP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- 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брелоки</a:t>
            </a:r>
            <a:r>
              <a:rPr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из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нержавеющей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стали</a:t>
            </a:r>
            <a:r>
              <a:rPr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со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встроенными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RFID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метками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,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металлические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кольца</a:t>
            </a:r>
            <a:endParaRPr sz="1500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pPr lvl="0" algn="l">
              <a:spcBef>
                <a:spcPts val="400"/>
              </a:spcBef>
            </a:pP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- 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дверца</a:t>
            </a: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-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оргстекл</a:t>
            </a: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о</a:t>
            </a:r>
            <a:r>
              <a:rPr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, </a:t>
            </a: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6</a:t>
            </a:r>
            <a:r>
              <a:rPr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мм.;</a:t>
            </a:r>
          </a:p>
          <a:p>
            <a:pPr lvl="0" algn="l">
              <a:spcBef>
                <a:spcPts val="400"/>
              </a:spcBef>
            </a:pPr>
            <a:r>
              <a:rPr lang="ru-RU"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- </a:t>
            </a:r>
            <a:r>
              <a:rPr sz="1500" dirty="0" err="1" smtClean="0">
                <a:solidFill>
                  <a:srgbClr val="FFFFFF"/>
                </a:solidFill>
                <a:latin typeface="Book Antiqua" panose="02040602050305030304" pitchFamily="18" charset="0"/>
              </a:rPr>
              <a:t>замок-защелка</a:t>
            </a:r>
            <a:r>
              <a:rPr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 </a:t>
            </a:r>
            <a:r>
              <a:rPr sz="1500" dirty="0">
                <a:solidFill>
                  <a:srgbClr val="FFFFFF"/>
                </a:solidFill>
                <a:latin typeface="Book Antiqua" panose="02040602050305030304" pitchFamily="18" charset="0"/>
              </a:rPr>
              <a:t>PS-901</a:t>
            </a:r>
            <a:r>
              <a:rPr sz="1500" dirty="0" smtClean="0">
                <a:solidFill>
                  <a:srgbClr val="FFFFFF"/>
                </a:solidFill>
                <a:latin typeface="Book Antiqua" panose="02040602050305030304" pitchFamily="18" charset="0"/>
              </a:rPr>
              <a:t>;</a:t>
            </a:r>
            <a:endParaRPr lang="en-US" sz="1500" dirty="0" smtClean="0">
              <a:solidFill>
                <a:srgbClr val="FFFFFF"/>
              </a:solidFill>
              <a:latin typeface="Book Antiqua" panose="02040602050305030304" pitchFamily="18" charset="0"/>
            </a:endParaRPr>
          </a:p>
        </p:txBody>
      </p:sp>
      <p:pic>
        <p:nvPicPr>
          <p:cNvPr id="12" name="Рисунок 11" descr="ООО  Промет_сейфобщ_верх1_р"/>
          <p:cNvPicPr/>
          <p:nvPr/>
        </p:nvPicPr>
        <p:blipFill>
          <a:blip r:embed="rId3" cstate="print"/>
          <a:srcRect l="80679"/>
          <a:stretch>
            <a:fillRect/>
          </a:stretch>
        </p:blipFill>
        <p:spPr bwMode="auto">
          <a:xfrm>
            <a:off x="7668344" y="6165304"/>
            <a:ext cx="1129266" cy="47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1213" y="1196752"/>
            <a:ext cx="4102787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1" y="1052736"/>
            <a:ext cx="446449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hape 226"/>
          <p:cNvSpPr/>
          <p:nvPr/>
        </p:nvSpPr>
        <p:spPr>
          <a:xfrm>
            <a:off x="0" y="548680"/>
            <a:ext cx="5652119" cy="6309320"/>
          </a:xfrm>
          <a:prstGeom prst="rect">
            <a:avLst/>
          </a:prstGeom>
          <a:solidFill>
            <a:srgbClr val="25406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0"/>
            <a:ext cx="7704856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5949280"/>
            <a:ext cx="9396536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Рисунок 14" descr="ООО  Промет_сейфобщ_верх1_р"/>
          <p:cNvPicPr/>
          <p:nvPr/>
        </p:nvPicPr>
        <p:blipFill>
          <a:blip r:embed="rId3" cstate="print"/>
          <a:srcRect l="80679"/>
          <a:stretch>
            <a:fillRect/>
          </a:stretch>
        </p:blipFill>
        <p:spPr bwMode="auto">
          <a:xfrm>
            <a:off x="7668344" y="6165304"/>
            <a:ext cx="1129266" cy="47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Platshållare för text 12"/>
          <p:cNvSpPr txBox="1">
            <a:spLocks/>
          </p:cNvSpPr>
          <p:nvPr/>
        </p:nvSpPr>
        <p:spPr>
          <a:xfrm>
            <a:off x="1835696" y="548680"/>
            <a:ext cx="5652120" cy="504056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20000"/>
              </a:spcBef>
              <a:defRPr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  <a:cs typeface="Arial" pitchFamily="34" charset="0"/>
              </a:rPr>
              <a:t>Работа с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  <a:cs typeface="Arial" pitchFamily="34" charset="0"/>
              </a:rPr>
              <a:t>KMS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  <a:cs typeface="Arial" pitchFamily="34" charset="0"/>
              </a:rPr>
              <a:t> </a:t>
            </a:r>
          </a:p>
          <a:p>
            <a:pPr>
              <a:spcBef>
                <a:spcPct val="20000"/>
              </a:spcBef>
              <a:defRPr/>
            </a:pPr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v-SE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68450" algn="l"/>
              </a:tabLst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-BoldMT"/>
              </a:rPr>
              <a:t>                                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6845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Platshållare för text 12"/>
          <p:cNvSpPr txBox="1">
            <a:spLocks/>
          </p:cNvSpPr>
          <p:nvPr/>
        </p:nvSpPr>
        <p:spPr>
          <a:xfrm>
            <a:off x="179512" y="1340768"/>
            <a:ext cx="5400600" cy="4608512"/>
          </a:xfrm>
          <a:prstGeom prst="rect">
            <a:avLst/>
          </a:prstGeom>
        </p:spPr>
        <p:txBody>
          <a:bodyPr/>
          <a:lstStyle/>
          <a:p>
            <a:pPr lvl="0" algn="l">
              <a:spcBef>
                <a:spcPct val="20000"/>
              </a:spcBef>
              <a:defRPr/>
            </a:pPr>
            <a:r>
              <a:rPr lang="ru-RU" sz="15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ШАГ № 1</a:t>
            </a:r>
          </a:p>
          <a:p>
            <a:pPr lvl="0" algn="l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Администратор (ответственное лицо) </a:t>
            </a:r>
          </a:p>
          <a:p>
            <a:pPr lvl="0" algn="l">
              <a:spcBef>
                <a:spcPct val="20000"/>
              </a:spcBef>
              <a:defRPr/>
            </a:pP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создает базу данных сотрудников (гостей) и выбирает способ авторизации: PIN-код, RFID-карта и/или отпечаток пальца. </a:t>
            </a:r>
          </a:p>
          <a:p>
            <a:pPr algn="l">
              <a:spcBef>
                <a:spcPct val="20000"/>
              </a:spcBef>
              <a:defRPr/>
            </a:pPr>
            <a:r>
              <a:rPr lang="ru-RU" sz="15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ШАГ № 2</a:t>
            </a:r>
          </a:p>
          <a:p>
            <a:pPr algn="l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Авторизованный в </a:t>
            </a:r>
            <a:r>
              <a:rPr lang="en-US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KMS </a:t>
            </a: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сотрудник может извлечь только назначенный(-</a:t>
            </a:r>
            <a:r>
              <a:rPr lang="ru-RU" sz="1500" dirty="0" err="1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ые</a:t>
            </a: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) за ним ключ(-и).</a:t>
            </a:r>
          </a:p>
          <a:p>
            <a:pPr algn="l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Для авторизации сканируется палец, карта, брелок </a:t>
            </a:r>
            <a:r>
              <a:rPr lang="en-US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KMS</a:t>
            </a: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или набирается </a:t>
            </a:r>
            <a:r>
              <a:rPr lang="en-US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PIN-</a:t>
            </a: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код.</a:t>
            </a:r>
          </a:p>
          <a:p>
            <a:pPr algn="l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Система открывает дверцу, обозначает  разблокированные, свободные слот/слоты, подсвечивая их светодиодами зеленого цвета. </a:t>
            </a:r>
          </a:p>
          <a:p>
            <a:pPr algn="l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После авторизации возможно извлечь ключ/ключи и закрыть дверцу ключницы. </a:t>
            </a:r>
          </a:p>
          <a:p>
            <a:pPr algn="l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Далее система блокирует слоты и дверцу </a:t>
            </a:r>
            <a:r>
              <a:rPr lang="en-US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KMS</a:t>
            </a: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.</a:t>
            </a:r>
          </a:p>
          <a:p>
            <a:pPr lvl="0" algn="r">
              <a:spcBef>
                <a:spcPct val="20000"/>
              </a:spcBef>
              <a:defRPr/>
            </a:pPr>
            <a:endParaRPr lang="ru-RU" sz="1200" dirty="0" smtClean="0">
              <a:solidFill>
                <a:schemeClr val="bg1"/>
              </a:solidFill>
              <a:latin typeface="Book Antiqua" panose="02040602050305030304" pitchFamily="18" charset="0"/>
              <a:cs typeface="Arial" pitchFamily="34" charset="0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v-SE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1" y="1052736"/>
            <a:ext cx="446449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hape 226"/>
          <p:cNvSpPr/>
          <p:nvPr/>
        </p:nvSpPr>
        <p:spPr>
          <a:xfrm>
            <a:off x="0" y="548680"/>
            <a:ext cx="5652119" cy="6309320"/>
          </a:xfrm>
          <a:prstGeom prst="rect">
            <a:avLst/>
          </a:prstGeom>
          <a:solidFill>
            <a:srgbClr val="25406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0"/>
            <a:ext cx="7704856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5949280"/>
            <a:ext cx="9396536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 descr="ООО  Промет_сейфобщ_верх1_р"/>
          <p:cNvPicPr/>
          <p:nvPr/>
        </p:nvPicPr>
        <p:blipFill>
          <a:blip r:embed="rId3" cstate="print"/>
          <a:srcRect l="80679"/>
          <a:stretch>
            <a:fillRect/>
          </a:stretch>
        </p:blipFill>
        <p:spPr bwMode="auto">
          <a:xfrm>
            <a:off x="7668344" y="6165304"/>
            <a:ext cx="1129266" cy="47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latshållare för text 12"/>
          <p:cNvSpPr txBox="1">
            <a:spLocks/>
          </p:cNvSpPr>
          <p:nvPr/>
        </p:nvSpPr>
        <p:spPr>
          <a:xfrm>
            <a:off x="1835696" y="548680"/>
            <a:ext cx="5652120" cy="504056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20000"/>
              </a:spcBef>
              <a:defRPr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  <a:cs typeface="Arial" pitchFamily="34" charset="0"/>
              </a:rPr>
              <a:t>Работа с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  <a:cs typeface="Arial" pitchFamily="34" charset="0"/>
              </a:rPr>
              <a:t>KMS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  <a:cs typeface="Arial" pitchFamily="34" charset="0"/>
              </a:rPr>
              <a:t> </a:t>
            </a:r>
          </a:p>
          <a:p>
            <a:pPr>
              <a:spcBef>
                <a:spcPct val="20000"/>
              </a:spcBef>
              <a:defRPr/>
            </a:pPr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v-SE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Platshållare för text 12"/>
          <p:cNvSpPr txBox="1">
            <a:spLocks/>
          </p:cNvSpPr>
          <p:nvPr/>
        </p:nvSpPr>
        <p:spPr>
          <a:xfrm>
            <a:off x="179512" y="1268760"/>
            <a:ext cx="5472608" cy="4608512"/>
          </a:xfrm>
          <a:prstGeom prst="rect">
            <a:avLst/>
          </a:prstGeom>
        </p:spPr>
        <p:txBody>
          <a:bodyPr/>
          <a:lstStyle/>
          <a:p>
            <a:pPr lvl="0" algn="l">
              <a:spcBef>
                <a:spcPct val="20000"/>
              </a:spcBef>
              <a:defRPr/>
            </a:pPr>
            <a:r>
              <a:rPr lang="ru-RU" sz="15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ШАГ № </a:t>
            </a:r>
            <a:r>
              <a:rPr lang="ru-RU" sz="1500" b="1" dirty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3</a:t>
            </a:r>
            <a:endParaRPr lang="ru-RU" sz="1500" b="1" dirty="0" smtClean="0">
              <a:solidFill>
                <a:schemeClr val="bg1"/>
              </a:solidFill>
              <a:latin typeface="Book Antiqua" panose="02040602050305030304" pitchFamily="18" charset="0"/>
              <a:cs typeface="Arial" pitchFamily="34" charset="0"/>
            </a:endParaRPr>
          </a:p>
          <a:p>
            <a:pPr lvl="0" algn="l">
              <a:spcBef>
                <a:spcPct val="20000"/>
              </a:spcBef>
              <a:defRPr/>
            </a:pPr>
            <a:endParaRPr lang="ru-RU" sz="1500" b="1" dirty="0" smtClean="0">
              <a:solidFill>
                <a:schemeClr val="bg1"/>
              </a:solidFill>
              <a:latin typeface="Book Antiqua" panose="02040602050305030304" pitchFamily="18" charset="0"/>
              <a:cs typeface="Arial" pitchFamily="34" charset="0"/>
            </a:endParaRPr>
          </a:p>
          <a:p>
            <a:pPr lvl="0" algn="l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Вернуть ключ в модуль </a:t>
            </a:r>
            <a:r>
              <a:rPr lang="en-US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KMS</a:t>
            </a:r>
            <a:endParaRPr lang="ru-RU" sz="1500" dirty="0" smtClean="0">
              <a:solidFill>
                <a:schemeClr val="bg1"/>
              </a:solidFill>
              <a:latin typeface="Book Antiqua" panose="02040602050305030304" pitchFamily="18" charset="0"/>
              <a:cs typeface="Arial" pitchFamily="34" charset="0"/>
            </a:endParaRPr>
          </a:p>
          <a:p>
            <a:pPr algn="l">
              <a:spcBef>
                <a:spcPct val="20000"/>
              </a:spcBef>
              <a:defRPr/>
            </a:pP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Пользователь авторизуется и получает доступ к ключнице.</a:t>
            </a:r>
          </a:p>
          <a:p>
            <a:pPr algn="l">
              <a:spcBef>
                <a:spcPct val="20000"/>
              </a:spcBef>
              <a:defRPr/>
            </a:pPr>
            <a:endParaRPr lang="ru-RU" sz="1500" dirty="0" smtClean="0">
              <a:solidFill>
                <a:schemeClr val="bg1"/>
              </a:solidFill>
              <a:latin typeface="Book Antiqua" panose="02040602050305030304" pitchFamily="18" charset="0"/>
              <a:cs typeface="Arial" pitchFamily="34" charset="0"/>
            </a:endParaRPr>
          </a:p>
          <a:p>
            <a:pPr algn="l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Терминал после авторизации открывает дверцу </a:t>
            </a:r>
            <a:r>
              <a:rPr lang="en-US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KMS</a:t>
            </a: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и подсвечивает свободные слоты.</a:t>
            </a:r>
          </a:p>
          <a:p>
            <a:pPr algn="l">
              <a:spcBef>
                <a:spcPct val="20000"/>
              </a:spcBef>
              <a:defRPr/>
            </a:pPr>
            <a:endParaRPr lang="ru-RU" sz="1500" dirty="0" smtClean="0">
              <a:solidFill>
                <a:schemeClr val="bg1"/>
              </a:solidFill>
              <a:latin typeface="Book Antiqua" panose="02040602050305030304" pitchFamily="18" charset="0"/>
              <a:cs typeface="Arial" pitchFamily="34" charset="0"/>
            </a:endParaRPr>
          </a:p>
          <a:p>
            <a:pPr lvl="0" algn="l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Пользователь возвращает брелок с ключом в свободный слот. </a:t>
            </a:r>
            <a:r>
              <a:rPr lang="en-US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RFID-</a:t>
            </a: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слот надежно фиксирует брелок внутри.</a:t>
            </a:r>
          </a:p>
          <a:p>
            <a:pPr lvl="0" algn="l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1500" dirty="0" smtClean="0">
              <a:solidFill>
                <a:schemeClr val="bg1"/>
              </a:solidFill>
              <a:latin typeface="Book Antiqua" panose="02040602050305030304" pitchFamily="18" charset="0"/>
              <a:cs typeface="Arial" pitchFamily="34" charset="0"/>
            </a:endParaRPr>
          </a:p>
          <a:p>
            <a:pPr lvl="0" algn="l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500" dirty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</a:t>
            </a: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После возврата ключа и закрытия дверцы, ключница блокирует выдачу ключей до следующей авторизации.</a:t>
            </a:r>
          </a:p>
          <a:p>
            <a:pPr lvl="0" algn="r">
              <a:spcBef>
                <a:spcPct val="20000"/>
              </a:spcBef>
              <a:defRPr/>
            </a:pPr>
            <a:endParaRPr lang="ru-RU" sz="1200" dirty="0" smtClean="0">
              <a:solidFill>
                <a:schemeClr val="bg1"/>
              </a:solidFill>
              <a:latin typeface="Book Antiqua" panose="02040602050305030304" pitchFamily="18" charset="0"/>
              <a:cs typeface="Arial" pitchFamily="34" charset="0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v-SE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96752"/>
            <a:ext cx="421196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563888" y="620688"/>
            <a:ext cx="5580112" cy="55446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7524328" cy="1196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5949280"/>
            <a:ext cx="9144000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 descr="ООО  Промет_сейфобщ_верх1_р"/>
          <p:cNvPicPr/>
          <p:nvPr/>
        </p:nvPicPr>
        <p:blipFill>
          <a:blip r:embed="rId3" cstate="print"/>
          <a:srcRect l="80679"/>
          <a:stretch>
            <a:fillRect/>
          </a:stretch>
        </p:blipFill>
        <p:spPr bwMode="auto">
          <a:xfrm>
            <a:off x="7668344" y="6165304"/>
            <a:ext cx="1129266" cy="47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latshållare för text 12"/>
          <p:cNvSpPr txBox="1">
            <a:spLocks/>
          </p:cNvSpPr>
          <p:nvPr/>
        </p:nvSpPr>
        <p:spPr>
          <a:xfrm>
            <a:off x="3707904" y="1268760"/>
            <a:ext cx="5436096" cy="4752528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Управление KMS происходит напрямую через терминал</a:t>
            </a:r>
            <a:r>
              <a:rPr lang="en-US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;</a:t>
            </a:r>
            <a:endParaRPr lang="ru-RU" sz="1500" dirty="0" smtClean="0">
              <a:solidFill>
                <a:schemeClr val="bg1"/>
              </a:solidFill>
              <a:cs typeface="Arial" pitchFamily="34" charset="0"/>
            </a:endParaRP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Терминал, при интеграции в СКУД, способен работать с другими исполнительными устройствами, включая электронные замки и турникеты;</a:t>
            </a: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</a:t>
            </a:r>
            <a:r>
              <a:rPr lang="en-US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KMS</a:t>
            </a: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и терминал могут работать в автономном режиме и с подключением через </a:t>
            </a:r>
            <a:r>
              <a:rPr lang="en-US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Ethernet</a:t>
            </a: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к серверу. Управление терминалом возможно через компьютерную программу </a:t>
            </a:r>
            <a:r>
              <a:rPr lang="en-US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UNIS;</a:t>
            </a:r>
            <a:endParaRPr lang="ru-RU" sz="1500" dirty="0" smtClean="0">
              <a:solidFill>
                <a:schemeClr val="bg1"/>
              </a:solidFill>
              <a:latin typeface="Book Antiqua" panose="02040602050305030304" pitchFamily="18" charset="0"/>
              <a:cs typeface="Arial" pitchFamily="34" charset="0"/>
            </a:endParaRP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К системе возможно подключение дополнительных ключниц</a:t>
            </a:r>
            <a:r>
              <a:rPr lang="en-US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;</a:t>
            </a:r>
            <a:endParaRPr lang="ru-RU" sz="1500" dirty="0" smtClean="0">
              <a:solidFill>
                <a:schemeClr val="bg1"/>
              </a:solidFill>
              <a:latin typeface="Book Antiqua" panose="02040602050305030304" pitchFamily="18" charset="0"/>
              <a:cs typeface="Arial" pitchFamily="34" charset="0"/>
            </a:endParaRP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Гибкая настройка доступа к ключам. Возможность дать доступ пользователю к нескольким ключам</a:t>
            </a:r>
            <a:r>
              <a:rPr lang="en-US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;</a:t>
            </a:r>
            <a:r>
              <a:rPr lang="ru-RU" sz="15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доступ нескольких пользователей к одному ключу.</a:t>
            </a:r>
          </a:p>
        </p:txBody>
      </p:sp>
      <p:sp>
        <p:nvSpPr>
          <p:cNvPr id="28" name="Platshållare för text 12"/>
          <p:cNvSpPr txBox="1">
            <a:spLocks/>
          </p:cNvSpPr>
          <p:nvPr/>
        </p:nvSpPr>
        <p:spPr>
          <a:xfrm>
            <a:off x="1835696" y="620688"/>
            <a:ext cx="5652120" cy="504056"/>
          </a:xfrm>
          <a:prstGeom prst="rect">
            <a:avLst/>
          </a:prstGeom>
        </p:spPr>
        <p:txBody>
          <a:bodyPr/>
          <a:lstStyle/>
          <a:p>
            <a:pPr lvl="0" algn="r">
              <a:spcBef>
                <a:spcPct val="20000"/>
              </a:spcBef>
              <a:defRPr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  <a:cs typeface="Arial" pitchFamily="34" charset="0"/>
              </a:rPr>
              <a:t>Управление и Техническое описание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  <a:cs typeface="Arial" pitchFamily="34" charset="0"/>
              </a:rPr>
              <a:t>KMS</a:t>
            </a:r>
            <a:endParaRPr lang="ru-RU" sz="2000" b="1" dirty="0" smtClean="0">
              <a:solidFill>
                <a:schemeClr val="bg1">
                  <a:lumMod val="50000"/>
                </a:schemeClr>
              </a:solidFill>
              <a:latin typeface="Book Antiqua" panose="02040602050305030304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Снимок66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76439"/>
            <a:ext cx="3635896" cy="484484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63888" y="620688"/>
            <a:ext cx="5580112" cy="55446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7524328" cy="1196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180528" y="5949280"/>
            <a:ext cx="9324528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ООО  Промет_сейфобщ_верх1_р"/>
          <p:cNvPicPr/>
          <p:nvPr/>
        </p:nvPicPr>
        <p:blipFill>
          <a:blip r:embed="rId3" cstate="print"/>
          <a:srcRect l="80679"/>
          <a:stretch>
            <a:fillRect/>
          </a:stretch>
        </p:blipFill>
        <p:spPr bwMode="auto">
          <a:xfrm>
            <a:off x="7668344" y="6165304"/>
            <a:ext cx="1129266" cy="47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latshållare för text 12"/>
          <p:cNvSpPr txBox="1">
            <a:spLocks/>
          </p:cNvSpPr>
          <p:nvPr/>
        </p:nvSpPr>
        <p:spPr>
          <a:xfrm>
            <a:off x="3995936" y="980728"/>
            <a:ext cx="4968552" cy="4896544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20000"/>
              </a:spcBef>
              <a:defRPr/>
            </a:pPr>
            <a:endParaRPr lang="ru-RU" sz="1600" dirty="0" smtClean="0">
              <a:solidFill>
                <a:schemeClr val="bg1"/>
              </a:solidFill>
              <a:cs typeface="Arial" pitchFamily="34" charset="0"/>
            </a:endParaRP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500" dirty="0" smtClean="0">
                <a:solidFill>
                  <a:schemeClr val="bg1"/>
                </a:solidFill>
                <a:latin typeface="Book Antiqua" pitchFamily="18" charset="0"/>
                <a:cs typeface="Arial" pitchFamily="34" charset="0"/>
              </a:rPr>
              <a:t> </a:t>
            </a:r>
            <a:r>
              <a:rPr lang="ru-RU" sz="1500" dirty="0" smtClean="0">
                <a:solidFill>
                  <a:schemeClr val="bg1"/>
                </a:solidFill>
                <a:latin typeface="Book Antiqua" pitchFamily="18" charset="0"/>
                <a:cs typeface="Arial" pitchFamily="34" charset="0"/>
              </a:rPr>
              <a:t>Слоты оснащены системой светодиодной индикации;</a:t>
            </a: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500" dirty="0" smtClean="0">
                <a:solidFill>
                  <a:schemeClr val="bg1"/>
                </a:solidFill>
                <a:latin typeface="Book Antiqua" pitchFamily="18" charset="0"/>
                <a:cs typeface="Arial" pitchFamily="34" charset="0"/>
              </a:rPr>
              <a:t> Брелоки с ключами при отсутствии электропитания остаются зафиксированными в слотах;</a:t>
            </a: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500" dirty="0" smtClean="0">
                <a:solidFill>
                  <a:schemeClr val="bg1"/>
                </a:solidFill>
                <a:latin typeface="Book Antiqua" pitchFamily="18" charset="0"/>
                <a:cs typeface="Arial" pitchFamily="34" charset="0"/>
              </a:rPr>
              <a:t> Варианты монтажа ключницы: крепление к вертикальной поверхности, крепление к полу на вертикальных опорах;</a:t>
            </a: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500" dirty="0" smtClean="0">
                <a:solidFill>
                  <a:schemeClr val="bg1"/>
                </a:solidFill>
                <a:latin typeface="Book Antiqua" pitchFamily="18" charset="0"/>
                <a:cs typeface="Arial" pitchFamily="34" charset="0"/>
              </a:rPr>
              <a:t> Брелоки возвращаются в любой свободный слот – отсутствует привязка к определенному слоту</a:t>
            </a:r>
            <a:r>
              <a:rPr lang="en-US" sz="1500" dirty="0" smtClean="0">
                <a:solidFill>
                  <a:schemeClr val="bg1"/>
                </a:solidFill>
                <a:latin typeface="Book Antiqua" pitchFamily="18" charset="0"/>
                <a:cs typeface="Arial" pitchFamily="34" charset="0"/>
              </a:rPr>
              <a:t>;</a:t>
            </a:r>
            <a:endParaRPr kumimoji="0" lang="ru-RU" sz="15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ok Antiqua" pitchFamily="18" charset="0"/>
              <a:ea typeface="+mn-ea"/>
              <a:cs typeface="Arial" pitchFamily="34" charset="0"/>
            </a:endParaRP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500" dirty="0" smtClean="0">
                <a:solidFill>
                  <a:schemeClr val="bg1"/>
                </a:solidFill>
                <a:latin typeface="Book Antiqua" pitchFamily="18" charset="0"/>
                <a:cs typeface="Arial" pitchFamily="34" charset="0"/>
              </a:rPr>
              <a:t> При отсоединении от сервера ключница работает в штатном режиме</a:t>
            </a:r>
            <a:r>
              <a:rPr lang="en-US" sz="1500" dirty="0" smtClean="0">
                <a:solidFill>
                  <a:schemeClr val="bg1"/>
                </a:solidFill>
                <a:latin typeface="Book Antiqua" pitchFamily="18" charset="0"/>
                <a:cs typeface="Arial" pitchFamily="34" charset="0"/>
              </a:rPr>
              <a:t>;</a:t>
            </a:r>
            <a:endParaRPr lang="ru-RU" sz="1500" dirty="0" smtClean="0">
              <a:solidFill>
                <a:schemeClr val="bg1"/>
              </a:solidFill>
              <a:latin typeface="Book Antiqua" pitchFamily="18" charset="0"/>
              <a:cs typeface="Arial" pitchFamily="34" charset="0"/>
            </a:endParaRP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500" dirty="0" smtClean="0">
                <a:solidFill>
                  <a:schemeClr val="bg1"/>
                </a:solidFill>
                <a:latin typeface="Book Antiqua" pitchFamily="18" charset="0"/>
                <a:cs typeface="Arial" pitchFamily="34" charset="0"/>
              </a:rPr>
              <a:t> Интеграция в СКУД осуществляется самостоятельно пользователем, при поддержке технических специалистов ПРОМЕТ.</a:t>
            </a:r>
          </a:p>
          <a:p>
            <a:pPr lvl="0">
              <a:spcBef>
                <a:spcPct val="20000"/>
              </a:spcBef>
              <a:defRPr/>
            </a:pPr>
            <a:endParaRPr kumimoji="0" lang="sv-SE" sz="150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v-SE" sz="13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Platshållare för text 12"/>
          <p:cNvSpPr txBox="1">
            <a:spLocks/>
          </p:cNvSpPr>
          <p:nvPr/>
        </p:nvSpPr>
        <p:spPr>
          <a:xfrm>
            <a:off x="1835696" y="620688"/>
            <a:ext cx="5652120" cy="504056"/>
          </a:xfrm>
          <a:prstGeom prst="rect">
            <a:avLst/>
          </a:prstGeom>
        </p:spPr>
        <p:txBody>
          <a:bodyPr/>
          <a:lstStyle/>
          <a:p>
            <a:pPr lvl="0" algn="r">
              <a:spcBef>
                <a:spcPct val="20000"/>
              </a:spcBef>
              <a:defRPr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  <a:cs typeface="Arial" pitchFamily="34" charset="0"/>
              </a:rPr>
              <a:t>Техническое описание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  <a:cs typeface="Arial" pitchFamily="34" charset="0"/>
              </a:rPr>
              <a:t>KMS</a:t>
            </a:r>
            <a:endParaRPr kumimoji="0" lang="sv-SE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35896" y="620688"/>
            <a:ext cx="5508104" cy="55446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476672"/>
            <a:ext cx="7524328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5949280"/>
            <a:ext cx="9144000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ООО  Промет_сейфобщ_верх1_р"/>
          <p:cNvPicPr/>
          <p:nvPr/>
        </p:nvPicPr>
        <p:blipFill>
          <a:blip r:embed="rId2" cstate="print"/>
          <a:srcRect l="80679"/>
          <a:stretch>
            <a:fillRect/>
          </a:stretch>
        </p:blipFill>
        <p:spPr bwMode="auto">
          <a:xfrm>
            <a:off x="7668344" y="6165304"/>
            <a:ext cx="1129266" cy="47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123728" y="764704"/>
            <a:ext cx="5400600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Book Antiqua" panose="02040602050305030304" pitchFamily="18" charset="0"/>
                <a:sym typeface="Calibri"/>
              </a:rPr>
              <a:t>Ключница с терминалом </a:t>
            </a:r>
            <a:r>
              <a:rPr kumimoji="0" lang="en-US" sz="2000" b="1" i="0" u="none" strike="noStrike" cap="none" spc="0" normalizeH="0" baseline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Book Antiqua" panose="02040602050305030304" pitchFamily="18" charset="0"/>
                <a:sym typeface="Calibri"/>
              </a:rPr>
              <a:t>Virdi</a:t>
            </a:r>
            <a:r>
              <a:rPr kumimoji="0" lang="en-US" sz="2000" b="1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Book Antiqua" panose="02040602050305030304" pitchFamily="18" charset="0"/>
                <a:sym typeface="Calibri"/>
              </a:rPr>
              <a:t> AC-1100</a:t>
            </a:r>
            <a:endParaRPr kumimoji="0" lang="ru-RU" sz="20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Book Antiqua" panose="02040602050305030304" pitchFamily="18" charset="0"/>
              <a:sym typeface="Calibri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196752"/>
            <a:ext cx="363589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latshållare för text 12"/>
          <p:cNvSpPr txBox="1">
            <a:spLocks/>
          </p:cNvSpPr>
          <p:nvPr/>
        </p:nvSpPr>
        <p:spPr>
          <a:xfrm>
            <a:off x="3635896" y="1484784"/>
            <a:ext cx="5508104" cy="4248472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5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5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anose="02040602050305030304" pitchFamily="18" charset="0"/>
                <a:cs typeface="Arial" pitchFamily="34" charset="0"/>
              </a:rPr>
              <a:t>Полностью автономное решение, способное интегрироваться с различным СКУД</a:t>
            </a:r>
            <a:r>
              <a:rPr kumimoji="0" lang="en-US" sz="15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anose="02040602050305030304" pitchFamily="18" charset="0"/>
                <a:cs typeface="Arial" pitchFamily="34" charset="0"/>
              </a:rPr>
              <a:t>;</a:t>
            </a:r>
            <a:endParaRPr kumimoji="0" lang="ru-RU" sz="150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ok Antiqua" panose="02040602050305030304" pitchFamily="18" charset="0"/>
              <a:cs typeface="Arial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500" kern="1200" dirty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</a:t>
            </a:r>
            <a:r>
              <a:rPr lang="ru-RU" sz="1500" kern="1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Простой</a:t>
            </a:r>
            <a:r>
              <a:rPr lang="ru-RU" sz="1500" kern="1200" dirty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, настраиваемый, интуитивно понятный интерфейс терминала;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500" kern="1200" dirty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</a:t>
            </a:r>
            <a:r>
              <a:rPr lang="ru-RU" sz="1500" kern="1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Удобная работа с базой пользователей и ключей; </a:t>
            </a:r>
            <a:endParaRPr lang="ru-RU" sz="1500" kern="1200" dirty="0">
              <a:solidFill>
                <a:schemeClr val="bg1"/>
              </a:solidFill>
              <a:latin typeface="Book Antiqua" panose="02040602050305030304" pitchFamily="18" charset="0"/>
              <a:cs typeface="Arial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500" kern="1200" dirty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</a:t>
            </a:r>
            <a:r>
              <a:rPr lang="ru-RU" sz="1500" kern="1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Отсутствие необходимости обязательного подключения терминала к серверу</a:t>
            </a:r>
            <a:r>
              <a:rPr lang="en-US" sz="1500" kern="1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;</a:t>
            </a:r>
            <a:endParaRPr lang="ru-RU" sz="1500" kern="1200" dirty="0">
              <a:solidFill>
                <a:schemeClr val="bg1"/>
              </a:solidFill>
              <a:latin typeface="Book Antiqua" panose="02040602050305030304" pitchFamily="18" charset="0"/>
              <a:cs typeface="Arial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500" kern="1200" dirty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</a:t>
            </a:r>
            <a:r>
              <a:rPr lang="ru-RU" sz="1500" kern="1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Наличие </a:t>
            </a:r>
            <a:r>
              <a:rPr lang="ru-RU" sz="1500" kern="1200" dirty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наружного USB разъёма для подключения flash-носителя  (Возможность выгрузки базы  данных, </a:t>
            </a:r>
            <a:r>
              <a:rPr lang="ru-RU" sz="1500" kern="1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истории)</a:t>
            </a:r>
            <a:endParaRPr lang="ru-RU" sz="1500" kern="1200" dirty="0">
              <a:solidFill>
                <a:schemeClr val="bg1"/>
              </a:solidFill>
              <a:latin typeface="Book Antiqua" panose="02040602050305030304" pitchFamily="18" charset="0"/>
              <a:cs typeface="Arial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500" kern="1200" dirty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</a:t>
            </a:r>
            <a:r>
              <a:rPr lang="ru-RU" sz="1500" kern="1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itchFamily="34" charset="0"/>
              </a:rPr>
              <a:t> Передача информации  на сервер в режиме реального времени.</a:t>
            </a:r>
            <a:endParaRPr lang="ru-RU" sz="1500" kern="1200" dirty="0">
              <a:solidFill>
                <a:schemeClr val="bg1"/>
              </a:solidFill>
              <a:latin typeface="Book Antiqua" panose="02040602050305030304" pitchFamily="18" charset="0"/>
              <a:cs typeface="Arial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500" kern="1200" dirty="0" smtClean="0">
                <a:solidFill>
                  <a:schemeClr val="bg1"/>
                </a:solidFill>
                <a:latin typeface="Book Antiqua" panose="02040602050305030304" pitchFamily="18" charset="0"/>
                <a:ea typeface="+mn-ea"/>
                <a:cs typeface="Arial" pitchFamily="34" charset="0"/>
              </a:rPr>
              <a:t> Возможность установить считыватель по картам форматов </a:t>
            </a:r>
            <a:r>
              <a:rPr lang="en-US" sz="1500" kern="1200" dirty="0" err="1" smtClean="0">
                <a:solidFill>
                  <a:schemeClr val="bg1"/>
                </a:solidFill>
                <a:latin typeface="Book Antiqua" panose="02040602050305030304" pitchFamily="18" charset="0"/>
                <a:ea typeface="+mn-ea"/>
                <a:cs typeface="Arial" pitchFamily="34" charset="0"/>
              </a:rPr>
              <a:t>Em</a:t>
            </a:r>
            <a:r>
              <a:rPr lang="en-US" sz="1500" kern="1200" dirty="0" smtClean="0">
                <a:solidFill>
                  <a:schemeClr val="bg1"/>
                </a:solidFill>
                <a:latin typeface="Book Antiqua" panose="02040602050305030304" pitchFamily="18" charset="0"/>
                <a:ea typeface="+mn-ea"/>
                <a:cs typeface="Arial" pitchFamily="34" charset="0"/>
              </a:rPr>
              <a:t>-Marin, HID, </a:t>
            </a:r>
            <a:r>
              <a:rPr lang="en-US" sz="1500" kern="1200" dirty="0" err="1" smtClean="0">
                <a:solidFill>
                  <a:schemeClr val="bg1"/>
                </a:solidFill>
                <a:latin typeface="Book Antiqua" panose="02040602050305030304" pitchFamily="18" charset="0"/>
                <a:ea typeface="+mn-ea"/>
                <a:cs typeface="Arial" pitchFamily="34" charset="0"/>
              </a:rPr>
              <a:t>Mifare</a:t>
            </a:r>
            <a:r>
              <a:rPr lang="ru-RU" sz="1500" kern="1200" dirty="0" smtClean="0">
                <a:solidFill>
                  <a:schemeClr val="bg1"/>
                </a:solidFill>
                <a:latin typeface="Book Antiqua" panose="02040602050305030304" pitchFamily="18" charset="0"/>
                <a:ea typeface="+mn-ea"/>
                <a:cs typeface="Arial" pitchFamily="34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5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itchFamily="34" charset="0"/>
              </a:rPr>
              <a:t>  Надёжное</a:t>
            </a:r>
            <a:r>
              <a:rPr lang="ru-RU" sz="1500" kern="1200" dirty="0" smtClean="0">
                <a:solidFill>
                  <a:schemeClr val="bg1"/>
                </a:solidFill>
                <a:latin typeface="Book Antiqua" panose="02040602050305030304" pitchFamily="18" charset="0"/>
                <a:ea typeface="+mn-ea"/>
                <a:cs typeface="Arial" pitchFamily="34" charset="0"/>
              </a:rPr>
              <a:t>, </a:t>
            </a:r>
            <a:r>
              <a:rPr kumimoji="0" lang="ru-RU" sz="15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itchFamily="34" charset="0"/>
              </a:rPr>
              <a:t>простое решение</a:t>
            </a:r>
            <a:r>
              <a:rPr kumimoji="0" lang="ru-RU" sz="15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2844</TotalTime>
  <Words>1152</Words>
  <Application>Microsoft Office PowerPoint</Application>
  <PresentationFormat>Экран (4:3)</PresentationFormat>
  <Paragraphs>242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Default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Исаева Евгения Витальевна</dc:creator>
  <cp:lastModifiedBy>ZakharovD</cp:lastModifiedBy>
  <cp:revision>400</cp:revision>
  <dcterms:modified xsi:type="dcterms:W3CDTF">2019-06-03T14:59:17Z</dcterms:modified>
</cp:coreProperties>
</file>